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58" r:id="rId4"/>
    <p:sldId id="257" r:id="rId5"/>
    <p:sldId id="260" r:id="rId6"/>
    <p:sldId id="261" r:id="rId7"/>
    <p:sldId id="266" r:id="rId8"/>
    <p:sldId id="262" r:id="rId9"/>
    <p:sldId id="267" r:id="rId10"/>
    <p:sldId id="263" r:id="rId11"/>
    <p:sldId id="268" r:id="rId12"/>
    <p:sldId id="272" r:id="rId13"/>
    <p:sldId id="264" r:id="rId14"/>
    <p:sldId id="269" r:id="rId15"/>
    <p:sldId id="273" r:id="rId16"/>
    <p:sldId id="271" r:id="rId17"/>
    <p:sldId id="270" r:id="rId18"/>
    <p:sldId id="265" r:id="rId19"/>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5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107535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1579876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2867413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2444971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3906370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A5F57B-9B9B-854E-A20F-3A5DBF516247}" type="datetimeFigureOut">
              <a:rPr lang="fr-FR" smtClean="0"/>
              <a:t>11/06/17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135672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1A5F57B-9B9B-854E-A20F-3A5DBF516247}" type="datetimeFigureOut">
              <a:rPr lang="fr-FR" smtClean="0"/>
              <a:t>11/06/17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390275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1A5F57B-9B9B-854E-A20F-3A5DBF516247}" type="datetimeFigureOut">
              <a:rPr lang="fr-FR" smtClean="0"/>
              <a:t>11/06/17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389287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A5F57B-9B9B-854E-A20F-3A5DBF516247}" type="datetimeFigureOut">
              <a:rPr lang="fr-FR" smtClean="0"/>
              <a:t>11/06/17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130415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1A5F57B-9B9B-854E-A20F-3A5DBF516247}" type="datetimeFigureOut">
              <a:rPr lang="fr-FR" smtClean="0"/>
              <a:t>11/06/17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287008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1A5F57B-9B9B-854E-A20F-3A5DBF516247}" type="datetimeFigureOut">
              <a:rPr lang="fr-FR" smtClean="0"/>
              <a:t>11/06/17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3445265-F7A8-2A4D-B659-2DE1081CA96E}" type="slidenum">
              <a:rPr lang="fr-FR" smtClean="0"/>
              <a:t>‹#›</a:t>
            </a:fld>
            <a:endParaRPr lang="fr-FR"/>
          </a:p>
        </p:txBody>
      </p:sp>
    </p:spTree>
    <p:extLst>
      <p:ext uri="{BB962C8B-B14F-4D97-AF65-F5344CB8AC3E}">
        <p14:creationId xmlns:p14="http://schemas.microsoft.com/office/powerpoint/2010/main" val="16978004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0000">
                <a:alpha val="25000"/>
              </a:srgbClr>
            </a:gs>
            <a:gs pos="50000">
              <a:schemeClr val="bg1">
                <a:alpha val="51000"/>
              </a:schemeClr>
            </a:gs>
            <a:gs pos="25000">
              <a:schemeClr val="bg1">
                <a:alpha val="1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5F57B-9B9B-854E-A20F-3A5DBF516247}" type="datetimeFigureOut">
              <a:rPr lang="fr-FR" smtClean="0"/>
              <a:t>11/06/17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45265-F7A8-2A4D-B659-2DE1081CA96E}" type="slidenum">
              <a:rPr lang="fr-FR" smtClean="0"/>
              <a:t>‹#›</a:t>
            </a:fld>
            <a:endParaRPr lang="fr-FR"/>
          </a:p>
        </p:txBody>
      </p:sp>
    </p:spTree>
    <p:extLst>
      <p:ext uri="{BB962C8B-B14F-4D97-AF65-F5344CB8AC3E}">
        <p14:creationId xmlns:p14="http://schemas.microsoft.com/office/powerpoint/2010/main" val="44422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usdance.org.a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nd.fr/patrimoine_ressources/corps_incroyabl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000000">
                <a:alpha val="50000"/>
              </a:srgbClr>
            </a:gs>
            <a:gs pos="50000">
              <a:schemeClr val="bg1">
                <a:alpha val="51000"/>
              </a:schemeClr>
            </a:gs>
            <a:gs pos="25000">
              <a:schemeClr val="bg1">
                <a:alpha val="1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87399" y="2801651"/>
            <a:ext cx="8216309" cy="1652773"/>
          </a:xfrm>
          <a:solidFill>
            <a:schemeClr val="accent3">
              <a:alpha val="10000"/>
            </a:schemeClr>
          </a:solidFill>
          <a:ln>
            <a:solidFill>
              <a:schemeClr val="tx2">
                <a:lumMod val="40000"/>
                <a:lumOff val="60000"/>
              </a:schemeClr>
            </a:solidFill>
          </a:ln>
        </p:spPr>
        <p:txBody>
          <a:bodyPr>
            <a:normAutofit fontScale="90000"/>
          </a:bodyPr>
          <a:lstStyle/>
          <a:p>
            <a:pPr algn="l"/>
            <a:r>
              <a:rPr lang="fr-FR" dirty="0" smtClean="0">
                <a:solidFill>
                  <a:schemeClr val="accent2"/>
                </a:solidFill>
              </a:rPr>
              <a:t>Amateurs and </a:t>
            </a:r>
            <a:r>
              <a:rPr lang="fr-FR" dirty="0" err="1" smtClean="0">
                <a:solidFill>
                  <a:schemeClr val="accent2"/>
                </a:solidFill>
              </a:rPr>
              <a:t>Contemporary</a:t>
            </a:r>
            <a:r>
              <a:rPr lang="fr-FR" dirty="0" smtClean="0">
                <a:solidFill>
                  <a:schemeClr val="accent2"/>
                </a:solidFill>
              </a:rPr>
              <a:t> Dance: </a:t>
            </a:r>
            <a:r>
              <a:rPr lang="fr-FR" dirty="0" err="1" smtClean="0">
                <a:solidFill>
                  <a:schemeClr val="accent2"/>
                </a:solidFill>
              </a:rPr>
              <a:t>Who</a:t>
            </a:r>
            <a:r>
              <a:rPr lang="fr-FR" dirty="0" smtClean="0">
                <a:solidFill>
                  <a:schemeClr val="accent2"/>
                </a:solidFill>
              </a:rPr>
              <a:t>? </a:t>
            </a:r>
            <a:r>
              <a:rPr lang="fr-FR" dirty="0" err="1" smtClean="0">
                <a:solidFill>
                  <a:schemeClr val="accent2"/>
                </a:solidFill>
              </a:rPr>
              <a:t>Where</a:t>
            </a:r>
            <a:r>
              <a:rPr lang="fr-FR" dirty="0" smtClean="0">
                <a:solidFill>
                  <a:schemeClr val="accent2"/>
                </a:solidFill>
              </a:rPr>
              <a:t>? </a:t>
            </a:r>
            <a:r>
              <a:rPr lang="fr-FR" dirty="0" err="1" smtClean="0">
                <a:solidFill>
                  <a:schemeClr val="accent2"/>
                </a:solidFill>
              </a:rPr>
              <a:t>When</a:t>
            </a:r>
            <a:r>
              <a:rPr lang="fr-FR" dirty="0" smtClean="0">
                <a:solidFill>
                  <a:schemeClr val="accent2"/>
                </a:solidFill>
              </a:rPr>
              <a:t>? </a:t>
            </a:r>
            <a:r>
              <a:rPr lang="fr-FR" dirty="0" err="1" smtClean="0">
                <a:solidFill>
                  <a:schemeClr val="accent2"/>
                </a:solidFill>
              </a:rPr>
              <a:t>What</a:t>
            </a:r>
            <a:r>
              <a:rPr lang="fr-FR" dirty="0" smtClean="0">
                <a:solidFill>
                  <a:schemeClr val="accent2"/>
                </a:solidFill>
              </a:rPr>
              <a:t> for? </a:t>
            </a:r>
            <a:br>
              <a:rPr lang="fr-FR" dirty="0" smtClean="0">
                <a:solidFill>
                  <a:schemeClr val="accent2"/>
                </a:solidFill>
              </a:rPr>
            </a:br>
            <a:endParaRPr lang="fr-FR" dirty="0">
              <a:solidFill>
                <a:schemeClr val="accent2"/>
              </a:solidFill>
            </a:endParaRPr>
          </a:p>
        </p:txBody>
      </p:sp>
      <p:sp>
        <p:nvSpPr>
          <p:cNvPr id="3" name="Sous-titre 2"/>
          <p:cNvSpPr>
            <a:spLocks noGrp="1"/>
          </p:cNvSpPr>
          <p:nvPr>
            <p:ph type="subTitle" idx="1"/>
          </p:nvPr>
        </p:nvSpPr>
        <p:spPr>
          <a:xfrm>
            <a:off x="685800" y="3886200"/>
            <a:ext cx="7917908" cy="2321340"/>
          </a:xfrm>
        </p:spPr>
        <p:txBody>
          <a:bodyPr>
            <a:normAutofit lnSpcReduction="10000"/>
          </a:bodyPr>
          <a:lstStyle/>
          <a:p>
            <a:endParaRPr lang="fr-FR" sz="1800" dirty="0" smtClean="0">
              <a:solidFill>
                <a:schemeClr val="accent2"/>
              </a:solidFill>
            </a:endParaRPr>
          </a:p>
          <a:p>
            <a:endParaRPr lang="fr-FR" sz="1800" dirty="0">
              <a:solidFill>
                <a:schemeClr val="accent2"/>
              </a:solidFill>
            </a:endParaRPr>
          </a:p>
          <a:p>
            <a:pPr algn="l"/>
            <a:endParaRPr lang="fr-FR" sz="1800" dirty="0" smtClean="0">
              <a:solidFill>
                <a:schemeClr val="accent2"/>
              </a:solidFill>
            </a:endParaRPr>
          </a:p>
          <a:p>
            <a:pPr algn="l"/>
            <a:endParaRPr lang="fr-FR" sz="1800" dirty="0">
              <a:solidFill>
                <a:schemeClr val="accent2"/>
              </a:solidFill>
            </a:endParaRPr>
          </a:p>
          <a:p>
            <a:pPr algn="l"/>
            <a:r>
              <a:rPr lang="fr-FR" sz="1800" dirty="0" smtClean="0">
                <a:solidFill>
                  <a:schemeClr val="accent2"/>
                </a:solidFill>
              </a:rPr>
              <a:t>Michel Briand</a:t>
            </a:r>
          </a:p>
          <a:p>
            <a:pPr algn="l"/>
            <a:r>
              <a:rPr lang="fr-FR" sz="1800" dirty="0" smtClean="0">
                <a:solidFill>
                  <a:schemeClr val="accent2"/>
                </a:solidFill>
              </a:rPr>
              <a:t>Université de Poitiers, France</a:t>
            </a:r>
          </a:p>
          <a:p>
            <a:pPr algn="l"/>
            <a:r>
              <a:rPr lang="fr-FR" sz="1800" dirty="0" err="1">
                <a:solidFill>
                  <a:schemeClr val="accent2"/>
                </a:solidFill>
              </a:rPr>
              <a:t>m</a:t>
            </a:r>
            <a:r>
              <a:rPr lang="fr-FR" sz="1800" dirty="0" err="1" smtClean="0">
                <a:solidFill>
                  <a:schemeClr val="accent2"/>
                </a:solidFill>
              </a:rPr>
              <a:t>ichel.briand@univ-poitiers.fr</a:t>
            </a:r>
            <a:endParaRPr lang="fr-FR" sz="1800" dirty="0">
              <a:solidFill>
                <a:schemeClr val="accent2"/>
              </a:solidFill>
            </a:endParaRPr>
          </a:p>
        </p:txBody>
      </p:sp>
      <p:pic>
        <p:nvPicPr>
          <p:cNvPr id="4" name="Image 5" descr="poitiers-universite-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2896" y="5287926"/>
            <a:ext cx="147002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387399" y="705452"/>
            <a:ext cx="6506507" cy="646331"/>
          </a:xfrm>
          <a:prstGeom prst="rect">
            <a:avLst/>
          </a:prstGeom>
          <a:noFill/>
          <a:ln>
            <a:noFill/>
          </a:ln>
        </p:spPr>
        <p:txBody>
          <a:bodyPr wrap="square" rtlCol="0">
            <a:spAutoFit/>
          </a:bodyPr>
          <a:lstStyle/>
          <a:p>
            <a:r>
              <a:rPr lang="en-GB" dirty="0" smtClean="0">
                <a:solidFill>
                  <a:schemeClr val="accent2"/>
                </a:solidFill>
              </a:rPr>
              <a:t>50</a:t>
            </a:r>
            <a:r>
              <a:rPr lang="en-GB" baseline="30000" dirty="0" smtClean="0">
                <a:solidFill>
                  <a:schemeClr val="accent2"/>
                </a:solidFill>
              </a:rPr>
              <a:t>th</a:t>
            </a:r>
            <a:r>
              <a:rPr lang="en-GB" dirty="0" smtClean="0">
                <a:solidFill>
                  <a:schemeClr val="accent2"/>
                </a:solidFill>
              </a:rPr>
              <a:t> World Congress of Dance Research, Athens, 5-9 July 2017</a:t>
            </a:r>
            <a:r>
              <a:rPr lang="fr-FR" dirty="0" smtClean="0">
                <a:solidFill>
                  <a:schemeClr val="accent2"/>
                </a:solidFill>
              </a:rPr>
              <a:t/>
            </a:r>
            <a:br>
              <a:rPr lang="fr-FR" dirty="0" smtClean="0">
                <a:solidFill>
                  <a:schemeClr val="accent2"/>
                </a:solidFill>
              </a:rPr>
            </a:br>
            <a:endParaRPr lang="fr-FR" dirty="0"/>
          </a:p>
        </p:txBody>
      </p:sp>
    </p:spTree>
    <p:extLst>
      <p:ext uri="{BB962C8B-B14F-4D97-AF65-F5344CB8AC3E}">
        <p14:creationId xmlns:p14="http://schemas.microsoft.com/office/powerpoint/2010/main" val="2882069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30908"/>
          </a:xfrm>
          <a:solidFill>
            <a:schemeClr val="accent3">
              <a:alpha val="10000"/>
            </a:schemeClr>
          </a:solidFill>
          <a:ln>
            <a:solidFill>
              <a:schemeClr val="tx2">
                <a:lumMod val="40000"/>
                <a:lumOff val="60000"/>
              </a:schemeClr>
            </a:solidFill>
          </a:ln>
        </p:spPr>
        <p:txBody>
          <a:bodyPr>
            <a:normAutofit/>
          </a:bodyPr>
          <a:lstStyle/>
          <a:p>
            <a:pPr algn="l"/>
            <a:r>
              <a:rPr lang="en-GB" sz="2000" dirty="0">
                <a:solidFill>
                  <a:srgbClr val="953735"/>
                </a:solidFill>
              </a:rPr>
              <a:t>For a non-binary typology of amateurs. Family resemblances, prototypes and fuzzy sets </a:t>
            </a:r>
            <a:r>
              <a:rPr lang="en-GB" sz="2000" dirty="0" smtClean="0">
                <a:solidFill>
                  <a:srgbClr val="953735"/>
                </a:solidFill>
              </a:rPr>
              <a:t>3</a:t>
            </a:r>
            <a:endParaRPr lang="fr-FR" sz="2000" dirty="0"/>
          </a:p>
        </p:txBody>
      </p:sp>
      <p:sp>
        <p:nvSpPr>
          <p:cNvPr id="3" name="Espace réservé du contenu 2"/>
          <p:cNvSpPr>
            <a:spLocks noGrp="1"/>
          </p:cNvSpPr>
          <p:nvPr>
            <p:ph idx="1"/>
          </p:nvPr>
        </p:nvSpPr>
        <p:spPr>
          <a:xfrm>
            <a:off x="457200" y="1305446"/>
            <a:ext cx="8229600" cy="4820717"/>
          </a:xfrm>
          <a:solidFill>
            <a:schemeClr val="accent3">
              <a:alpha val="10000"/>
            </a:schemeClr>
          </a:solidFill>
          <a:ln>
            <a:solidFill>
              <a:schemeClr val="tx2">
                <a:lumMod val="40000"/>
                <a:lumOff val="60000"/>
              </a:schemeClr>
            </a:solidFill>
          </a:ln>
        </p:spPr>
        <p:txBody>
          <a:bodyPr>
            <a:normAutofit lnSpcReduction="10000"/>
          </a:bodyPr>
          <a:lstStyle/>
          <a:p>
            <a:pPr>
              <a:buFontTx/>
              <a:buChar char="-"/>
            </a:pPr>
            <a:r>
              <a:rPr lang="en-GB" sz="2400" dirty="0" smtClean="0">
                <a:solidFill>
                  <a:srgbClr val="953735"/>
                </a:solidFill>
              </a:rPr>
              <a:t>staged </a:t>
            </a:r>
            <a:r>
              <a:rPr lang="en-GB" sz="2400" dirty="0">
                <a:solidFill>
                  <a:srgbClr val="953735"/>
                </a:solidFill>
              </a:rPr>
              <a:t>/ choreographed amateurs: </a:t>
            </a:r>
            <a:endParaRPr lang="en-GB" sz="2400" dirty="0" smtClean="0">
              <a:solidFill>
                <a:srgbClr val="953735"/>
              </a:solidFill>
            </a:endParaRPr>
          </a:p>
          <a:p>
            <a:pPr>
              <a:buFontTx/>
              <a:buChar char="-"/>
            </a:pPr>
            <a:endParaRPr lang="en-GB" sz="800" dirty="0" smtClean="0">
              <a:solidFill>
                <a:srgbClr val="953735"/>
              </a:solidFill>
            </a:endParaRPr>
          </a:p>
          <a:p>
            <a:pPr marL="0" indent="0">
              <a:buNone/>
            </a:pPr>
            <a:r>
              <a:rPr lang="en-GB" sz="2400" dirty="0" smtClean="0">
                <a:solidFill>
                  <a:srgbClr val="953735"/>
                </a:solidFill>
              </a:rPr>
              <a:t>“</a:t>
            </a:r>
            <a:r>
              <a:rPr lang="en-GB" sz="2400" dirty="0">
                <a:solidFill>
                  <a:srgbClr val="953735"/>
                </a:solidFill>
              </a:rPr>
              <a:t>pretending </a:t>
            </a:r>
            <a:r>
              <a:rPr lang="en-GB" sz="2400" dirty="0" smtClean="0">
                <a:solidFill>
                  <a:srgbClr val="953735"/>
                </a:solidFill>
              </a:rPr>
              <a:t>amateurs</a:t>
            </a:r>
            <a:r>
              <a:rPr lang="en-GB" sz="2400" dirty="0" smtClean="0">
                <a:solidFill>
                  <a:srgbClr val="953735"/>
                </a:solidFill>
              </a:rPr>
              <a:t>”</a:t>
            </a:r>
            <a:r>
              <a:rPr lang="en-GB" sz="2400" dirty="0">
                <a:solidFill>
                  <a:srgbClr val="953735"/>
                </a:solidFill>
              </a:rPr>
              <a:t>,</a:t>
            </a:r>
            <a:r>
              <a:rPr lang="en-GB" sz="2400" i="1" dirty="0" smtClean="0">
                <a:solidFill>
                  <a:srgbClr val="953735"/>
                </a:solidFill>
              </a:rPr>
              <a:t> </a:t>
            </a:r>
            <a:r>
              <a:rPr lang="en-GB" sz="2400" dirty="0">
                <a:solidFill>
                  <a:srgbClr val="953735"/>
                </a:solidFill>
              </a:rPr>
              <a:t>dance </a:t>
            </a:r>
            <a:r>
              <a:rPr lang="en-GB" sz="2400" dirty="0" smtClean="0">
                <a:solidFill>
                  <a:srgbClr val="953735"/>
                </a:solidFill>
              </a:rPr>
              <a:t>students</a:t>
            </a:r>
            <a:r>
              <a:rPr lang="en-GB" sz="2400" dirty="0">
                <a:solidFill>
                  <a:srgbClr val="953735"/>
                </a:solidFill>
              </a:rPr>
              <a:t>,</a:t>
            </a:r>
            <a:r>
              <a:rPr lang="en-GB" sz="2400" dirty="0" smtClean="0">
                <a:solidFill>
                  <a:srgbClr val="953735"/>
                </a:solidFill>
              </a:rPr>
              <a:t> apprentices – teachers</a:t>
            </a:r>
          </a:p>
          <a:p>
            <a:pPr marL="0" indent="0">
              <a:buNone/>
            </a:pPr>
            <a:endParaRPr lang="en-GB" sz="800" dirty="0">
              <a:solidFill>
                <a:srgbClr val="953735"/>
              </a:solidFill>
            </a:endParaRPr>
          </a:p>
          <a:p>
            <a:pPr marL="0" indent="0">
              <a:buNone/>
            </a:pPr>
            <a:r>
              <a:rPr lang="en-GB" sz="2400" dirty="0" smtClean="0">
                <a:solidFill>
                  <a:srgbClr val="953735"/>
                </a:solidFill>
              </a:rPr>
              <a:t>“</a:t>
            </a:r>
            <a:r>
              <a:rPr lang="en-GB" sz="2400" dirty="0">
                <a:solidFill>
                  <a:srgbClr val="953735"/>
                </a:solidFill>
              </a:rPr>
              <a:t>embodied archives” (</a:t>
            </a:r>
            <a:r>
              <a:rPr lang="en-GB" sz="2400" i="1" dirty="0">
                <a:solidFill>
                  <a:srgbClr val="953735"/>
                </a:solidFill>
              </a:rPr>
              <a:t>e. g. </a:t>
            </a:r>
            <a:r>
              <a:rPr lang="en-GB" sz="2400" dirty="0">
                <a:solidFill>
                  <a:srgbClr val="953735"/>
                </a:solidFill>
              </a:rPr>
              <a:t>the project </a:t>
            </a:r>
            <a:r>
              <a:rPr lang="en-GB" sz="2400" i="1" dirty="0" err="1">
                <a:solidFill>
                  <a:srgbClr val="953735"/>
                </a:solidFill>
              </a:rPr>
              <a:t>Danse</a:t>
            </a:r>
            <a:r>
              <a:rPr lang="en-GB" sz="2400" i="1" dirty="0">
                <a:solidFill>
                  <a:srgbClr val="953735"/>
                </a:solidFill>
              </a:rPr>
              <a:t> en amateur et </a:t>
            </a:r>
            <a:r>
              <a:rPr lang="en-GB" sz="2400" i="1" dirty="0" err="1" smtClean="0">
                <a:solidFill>
                  <a:srgbClr val="953735"/>
                </a:solidFill>
              </a:rPr>
              <a:t>répertoire</a:t>
            </a:r>
            <a:r>
              <a:rPr lang="en-GB" sz="2400" dirty="0">
                <a:solidFill>
                  <a:srgbClr val="953735"/>
                </a:solidFill>
              </a:rPr>
              <a:t>, at the </a:t>
            </a:r>
            <a:r>
              <a:rPr lang="en-GB" sz="2400" i="1" dirty="0">
                <a:solidFill>
                  <a:srgbClr val="953735"/>
                </a:solidFill>
              </a:rPr>
              <a:t>Centre national de la </a:t>
            </a:r>
            <a:r>
              <a:rPr lang="en-GB" sz="2400" i="1" dirty="0" err="1">
                <a:solidFill>
                  <a:srgbClr val="953735"/>
                </a:solidFill>
              </a:rPr>
              <a:t>danse</a:t>
            </a:r>
            <a:r>
              <a:rPr lang="en-GB" sz="2400" dirty="0" smtClean="0">
                <a:solidFill>
                  <a:srgbClr val="953735"/>
                </a:solidFill>
              </a:rPr>
              <a:t>)</a:t>
            </a:r>
          </a:p>
          <a:p>
            <a:pPr marL="0" indent="0">
              <a:buNone/>
            </a:pPr>
            <a:endParaRPr lang="en-GB" sz="800" dirty="0">
              <a:solidFill>
                <a:srgbClr val="953735"/>
              </a:solidFill>
            </a:endParaRPr>
          </a:p>
          <a:p>
            <a:pPr marL="0" indent="0">
              <a:buNone/>
            </a:pPr>
            <a:r>
              <a:rPr lang="en-GB" sz="2400" dirty="0" smtClean="0">
                <a:solidFill>
                  <a:srgbClr val="953735"/>
                </a:solidFill>
              </a:rPr>
              <a:t>“</a:t>
            </a:r>
            <a:r>
              <a:rPr lang="en-GB" sz="2400" dirty="0">
                <a:solidFill>
                  <a:srgbClr val="953735"/>
                </a:solidFill>
              </a:rPr>
              <a:t>precarious galas” (</a:t>
            </a:r>
            <a:r>
              <a:rPr lang="en-GB" sz="2400" i="1" dirty="0">
                <a:solidFill>
                  <a:srgbClr val="953735"/>
                </a:solidFill>
              </a:rPr>
              <a:t>e. g.</a:t>
            </a:r>
            <a:r>
              <a:rPr lang="en-GB" sz="2400" dirty="0">
                <a:solidFill>
                  <a:srgbClr val="953735"/>
                </a:solidFill>
              </a:rPr>
              <a:t> </a:t>
            </a:r>
            <a:r>
              <a:rPr lang="en-GB" sz="2400" dirty="0" err="1">
                <a:solidFill>
                  <a:srgbClr val="953735"/>
                </a:solidFill>
              </a:rPr>
              <a:t>Eun</a:t>
            </a:r>
            <a:r>
              <a:rPr lang="en-GB" sz="2400" dirty="0">
                <a:solidFill>
                  <a:srgbClr val="953735"/>
                </a:solidFill>
              </a:rPr>
              <a:t>-Me </a:t>
            </a:r>
            <a:r>
              <a:rPr lang="en-GB" sz="2400" dirty="0" err="1">
                <a:solidFill>
                  <a:srgbClr val="953735"/>
                </a:solidFill>
              </a:rPr>
              <a:t>Ahn</a:t>
            </a:r>
            <a:r>
              <a:rPr lang="en-GB" sz="2400" dirty="0" smtClean="0">
                <a:solidFill>
                  <a:srgbClr val="953735"/>
                </a:solidFill>
              </a:rPr>
              <a:t>, </a:t>
            </a:r>
            <a:r>
              <a:rPr lang="en-GB" sz="2400" i="1" dirty="0" smtClean="0">
                <a:solidFill>
                  <a:srgbClr val="953735"/>
                </a:solidFill>
              </a:rPr>
              <a:t>1’59 Project </a:t>
            </a:r>
            <a:r>
              <a:rPr lang="en-GB" sz="2400" dirty="0" smtClean="0">
                <a:solidFill>
                  <a:srgbClr val="953735"/>
                </a:solidFill>
              </a:rPr>
              <a:t>in </a:t>
            </a:r>
            <a:r>
              <a:rPr lang="en-GB" sz="2400" i="1" dirty="0" smtClean="0">
                <a:solidFill>
                  <a:srgbClr val="953735"/>
                </a:solidFill>
              </a:rPr>
              <a:t>We are Koreans, honey!;</a:t>
            </a:r>
            <a:r>
              <a:rPr lang="en-GB" sz="2400" dirty="0" smtClean="0">
                <a:solidFill>
                  <a:srgbClr val="953735"/>
                </a:solidFill>
              </a:rPr>
              <a:t> </a:t>
            </a:r>
            <a:r>
              <a:rPr lang="en-GB" sz="2400" dirty="0" err="1">
                <a:solidFill>
                  <a:srgbClr val="953735"/>
                </a:solidFill>
              </a:rPr>
              <a:t>Jérôme</a:t>
            </a:r>
            <a:r>
              <a:rPr lang="en-GB" sz="2400" dirty="0">
                <a:solidFill>
                  <a:srgbClr val="953735"/>
                </a:solidFill>
              </a:rPr>
              <a:t> </a:t>
            </a:r>
            <a:r>
              <a:rPr lang="en-GB" sz="2400" dirty="0" err="1" smtClean="0">
                <a:solidFill>
                  <a:srgbClr val="953735"/>
                </a:solidFill>
              </a:rPr>
              <a:t>Bel</a:t>
            </a:r>
            <a:r>
              <a:rPr lang="en-GB" sz="2400" dirty="0" smtClean="0">
                <a:solidFill>
                  <a:srgbClr val="953735"/>
                </a:solidFill>
              </a:rPr>
              <a:t>, </a:t>
            </a:r>
            <a:r>
              <a:rPr lang="en-GB" sz="2400" i="1" dirty="0" smtClean="0">
                <a:solidFill>
                  <a:srgbClr val="953735"/>
                </a:solidFill>
              </a:rPr>
              <a:t>Gala</a:t>
            </a:r>
            <a:r>
              <a:rPr lang="en-GB" sz="2400" dirty="0" smtClean="0">
                <a:solidFill>
                  <a:srgbClr val="953735"/>
                </a:solidFill>
              </a:rPr>
              <a:t>, 2015</a:t>
            </a:r>
            <a:r>
              <a:rPr lang="en-GB" sz="2400" dirty="0" smtClean="0">
                <a:solidFill>
                  <a:srgbClr val="953735"/>
                </a:solidFill>
              </a:rPr>
              <a:t>)</a:t>
            </a:r>
          </a:p>
          <a:p>
            <a:pPr marL="0" indent="0">
              <a:buNone/>
            </a:pPr>
            <a:endParaRPr lang="en-GB" sz="800" dirty="0" smtClean="0">
              <a:solidFill>
                <a:srgbClr val="953735"/>
              </a:solidFill>
            </a:endParaRPr>
          </a:p>
          <a:p>
            <a:pPr marL="0" indent="0">
              <a:buNone/>
            </a:pPr>
            <a:r>
              <a:rPr lang="en-GB" sz="2400" dirty="0" smtClean="0">
                <a:solidFill>
                  <a:srgbClr val="953735"/>
                </a:solidFill>
              </a:rPr>
              <a:t>(</a:t>
            </a:r>
            <a:r>
              <a:rPr lang="en-GB" sz="2400" dirty="0">
                <a:solidFill>
                  <a:srgbClr val="953735"/>
                </a:solidFill>
              </a:rPr>
              <a:t>inter)generational groups / solos (</a:t>
            </a:r>
            <a:r>
              <a:rPr lang="en-GB" sz="2400" i="1" dirty="0">
                <a:solidFill>
                  <a:srgbClr val="953735"/>
                </a:solidFill>
              </a:rPr>
              <a:t>e. g.</a:t>
            </a:r>
            <a:r>
              <a:rPr lang="en-GB" sz="2400" dirty="0">
                <a:solidFill>
                  <a:srgbClr val="953735"/>
                </a:solidFill>
              </a:rPr>
              <a:t> </a:t>
            </a:r>
            <a:r>
              <a:rPr lang="en-GB" sz="2400" dirty="0" err="1">
                <a:solidFill>
                  <a:srgbClr val="953735"/>
                </a:solidFill>
              </a:rPr>
              <a:t>Pina</a:t>
            </a:r>
            <a:r>
              <a:rPr lang="en-GB" sz="2400" dirty="0">
                <a:solidFill>
                  <a:srgbClr val="953735"/>
                </a:solidFill>
              </a:rPr>
              <a:t> </a:t>
            </a:r>
            <a:r>
              <a:rPr lang="en-GB" sz="2400" dirty="0" smtClean="0">
                <a:solidFill>
                  <a:srgbClr val="953735"/>
                </a:solidFill>
              </a:rPr>
              <a:t>Bausch, </a:t>
            </a:r>
            <a:r>
              <a:rPr lang="en-GB" sz="2400" i="1" dirty="0" err="1" smtClean="0">
                <a:solidFill>
                  <a:srgbClr val="953735"/>
                </a:solidFill>
              </a:rPr>
              <a:t>Kontakthoff</a:t>
            </a:r>
            <a:r>
              <a:rPr lang="en-GB" sz="2400" dirty="0">
                <a:solidFill>
                  <a:srgbClr val="953735"/>
                </a:solidFill>
              </a:rPr>
              <a:t>,</a:t>
            </a:r>
            <a:r>
              <a:rPr lang="en-GB" sz="2400" i="1" dirty="0" smtClean="0">
                <a:solidFill>
                  <a:srgbClr val="953735"/>
                </a:solidFill>
              </a:rPr>
              <a:t> </a:t>
            </a:r>
            <a:r>
              <a:rPr lang="en-GB" sz="2400" dirty="0" smtClean="0">
                <a:solidFill>
                  <a:srgbClr val="953735"/>
                </a:solidFill>
              </a:rPr>
              <a:t>1978-2000-2008; </a:t>
            </a:r>
            <a:r>
              <a:rPr lang="en-GB" sz="2400" dirty="0" err="1" smtClean="0">
                <a:solidFill>
                  <a:srgbClr val="953735"/>
                </a:solidFill>
              </a:rPr>
              <a:t>Eun</a:t>
            </a:r>
            <a:r>
              <a:rPr lang="en-GB" sz="2400" dirty="0" smtClean="0">
                <a:solidFill>
                  <a:srgbClr val="953735"/>
                </a:solidFill>
              </a:rPr>
              <a:t>-Me </a:t>
            </a:r>
            <a:r>
              <a:rPr lang="en-GB" sz="2400" dirty="0" err="1" smtClean="0">
                <a:solidFill>
                  <a:srgbClr val="953735"/>
                </a:solidFill>
              </a:rPr>
              <a:t>Ahn</a:t>
            </a:r>
            <a:r>
              <a:rPr lang="en-GB" sz="2400" dirty="0" smtClean="0">
                <a:solidFill>
                  <a:srgbClr val="953735"/>
                </a:solidFill>
              </a:rPr>
              <a:t>, </a:t>
            </a:r>
            <a:r>
              <a:rPr lang="en-GB" sz="2400" i="1" dirty="0" smtClean="0">
                <a:solidFill>
                  <a:srgbClr val="953735"/>
                </a:solidFill>
              </a:rPr>
              <a:t>Dancing Teen Teen</a:t>
            </a:r>
            <a:r>
              <a:rPr lang="en-GB" sz="2400" dirty="0" smtClean="0">
                <a:solidFill>
                  <a:srgbClr val="953735"/>
                </a:solidFill>
              </a:rPr>
              <a:t>, </a:t>
            </a:r>
            <a:r>
              <a:rPr lang="en-GB" sz="2400" i="1" dirty="0" smtClean="0">
                <a:solidFill>
                  <a:srgbClr val="953735"/>
                </a:solidFill>
              </a:rPr>
              <a:t>Dancing Grandmothers</a:t>
            </a:r>
            <a:r>
              <a:rPr lang="en-GB" sz="2400" dirty="0" smtClean="0">
                <a:solidFill>
                  <a:srgbClr val="953735"/>
                </a:solidFill>
              </a:rPr>
              <a:t>, </a:t>
            </a:r>
            <a:r>
              <a:rPr lang="en-GB" sz="2400" i="1" dirty="0" smtClean="0">
                <a:solidFill>
                  <a:srgbClr val="953735"/>
                </a:solidFill>
              </a:rPr>
              <a:t>Dancing Middle-Aged Men</a:t>
            </a:r>
            <a:r>
              <a:rPr lang="en-GB" sz="2400" dirty="0" smtClean="0">
                <a:solidFill>
                  <a:srgbClr val="953735"/>
                </a:solidFill>
              </a:rPr>
              <a:t>;</a:t>
            </a:r>
            <a:r>
              <a:rPr lang="en-GB" sz="2400" dirty="0" smtClean="0">
                <a:solidFill>
                  <a:srgbClr val="953735"/>
                </a:solidFill>
              </a:rPr>
              <a:t> </a:t>
            </a:r>
            <a:r>
              <a:rPr lang="en-GB" sz="2400" dirty="0">
                <a:solidFill>
                  <a:srgbClr val="953735"/>
                </a:solidFill>
              </a:rPr>
              <a:t>Thierry </a:t>
            </a:r>
            <a:r>
              <a:rPr lang="en-GB" sz="2400" dirty="0" err="1">
                <a:solidFill>
                  <a:srgbClr val="953735"/>
                </a:solidFill>
              </a:rPr>
              <a:t>Thieû</a:t>
            </a:r>
            <a:r>
              <a:rPr lang="en-GB" sz="2400" dirty="0">
                <a:solidFill>
                  <a:srgbClr val="953735"/>
                </a:solidFill>
              </a:rPr>
              <a:t> </a:t>
            </a:r>
            <a:r>
              <a:rPr lang="en-GB" sz="2400" dirty="0" err="1" smtClean="0">
                <a:solidFill>
                  <a:srgbClr val="953735"/>
                </a:solidFill>
              </a:rPr>
              <a:t>Niang</a:t>
            </a:r>
            <a:r>
              <a:rPr lang="en-GB" sz="2400" dirty="0">
                <a:solidFill>
                  <a:srgbClr val="953735"/>
                </a:solidFill>
              </a:rPr>
              <a:t> </a:t>
            </a:r>
            <a:r>
              <a:rPr lang="en-GB" sz="2400" i="1" dirty="0" smtClean="0">
                <a:solidFill>
                  <a:srgbClr val="953735"/>
                </a:solidFill>
              </a:rPr>
              <a:t>… du </a:t>
            </a:r>
            <a:r>
              <a:rPr lang="en-GB" sz="2400" i="1" dirty="0" err="1" smtClean="0">
                <a:solidFill>
                  <a:srgbClr val="953735"/>
                </a:solidFill>
              </a:rPr>
              <a:t>printemps</a:t>
            </a:r>
            <a:r>
              <a:rPr lang="en-GB" sz="2400" dirty="0" smtClean="0">
                <a:solidFill>
                  <a:srgbClr val="953735"/>
                </a:solidFill>
              </a:rPr>
              <a:t>, 2011;</a:t>
            </a:r>
            <a:r>
              <a:rPr lang="en-GB" sz="2400" dirty="0" smtClean="0">
                <a:solidFill>
                  <a:srgbClr val="953735"/>
                </a:solidFill>
              </a:rPr>
              <a:t> </a:t>
            </a:r>
            <a:r>
              <a:rPr lang="en-GB" sz="2400" dirty="0" err="1">
                <a:solidFill>
                  <a:srgbClr val="953735"/>
                </a:solidFill>
              </a:rPr>
              <a:t>Mickaël</a:t>
            </a:r>
            <a:r>
              <a:rPr lang="en-GB" sz="2400" dirty="0">
                <a:solidFill>
                  <a:srgbClr val="953735"/>
                </a:solidFill>
              </a:rPr>
              <a:t> </a:t>
            </a:r>
            <a:r>
              <a:rPr lang="en-GB" sz="2400" dirty="0" err="1" smtClean="0">
                <a:solidFill>
                  <a:srgbClr val="953735"/>
                </a:solidFill>
              </a:rPr>
              <a:t>Phelippeau</a:t>
            </a:r>
            <a:r>
              <a:rPr lang="en-GB" sz="2400" dirty="0" smtClean="0">
                <a:solidFill>
                  <a:srgbClr val="953735"/>
                </a:solidFill>
              </a:rPr>
              <a:t>, </a:t>
            </a:r>
            <a:r>
              <a:rPr lang="en-GB" sz="2400" i="1" dirty="0" smtClean="0">
                <a:solidFill>
                  <a:srgbClr val="953735"/>
                </a:solidFill>
              </a:rPr>
              <a:t>Bi-portraits</a:t>
            </a:r>
            <a:r>
              <a:rPr lang="en-GB" sz="2400" dirty="0" smtClean="0">
                <a:solidFill>
                  <a:srgbClr val="953735"/>
                </a:solidFill>
              </a:rPr>
              <a:t>, 2008, </a:t>
            </a:r>
            <a:r>
              <a:rPr lang="en-GB" sz="2400" i="1" dirty="0" smtClean="0">
                <a:solidFill>
                  <a:srgbClr val="953735"/>
                </a:solidFill>
              </a:rPr>
              <a:t>Pour Ethan</a:t>
            </a:r>
            <a:r>
              <a:rPr lang="en-GB" sz="2400" dirty="0" smtClean="0">
                <a:solidFill>
                  <a:srgbClr val="953735"/>
                </a:solidFill>
              </a:rPr>
              <a:t>, 2014; </a:t>
            </a:r>
            <a:r>
              <a:rPr lang="en-GB" sz="2400" i="1" dirty="0" smtClean="0">
                <a:solidFill>
                  <a:srgbClr val="953735"/>
                </a:solidFill>
              </a:rPr>
              <a:t>Avec Anastasia</a:t>
            </a:r>
            <a:r>
              <a:rPr lang="en-GB" sz="2400" dirty="0" smtClean="0">
                <a:solidFill>
                  <a:srgbClr val="953735"/>
                </a:solidFill>
              </a:rPr>
              <a:t>, 2015</a:t>
            </a:r>
            <a:r>
              <a:rPr lang="en-GB" sz="2400" dirty="0" smtClean="0">
                <a:solidFill>
                  <a:srgbClr val="953735"/>
                </a:solidFill>
              </a:rPr>
              <a:t> ) </a:t>
            </a:r>
            <a:r>
              <a:rPr lang="en-GB" sz="2400" dirty="0" smtClean="0">
                <a:solidFill>
                  <a:srgbClr val="953735"/>
                </a:solidFill>
              </a:rPr>
              <a:t>…</a:t>
            </a:r>
            <a:endParaRPr lang="fr-FR" sz="2400" dirty="0">
              <a:solidFill>
                <a:srgbClr val="953735"/>
              </a:solidFill>
            </a:endParaRPr>
          </a:p>
          <a:p>
            <a:pPr marL="0" indent="0">
              <a:buNone/>
            </a:pPr>
            <a:endParaRPr lang="fr-FR" sz="2400" dirty="0"/>
          </a:p>
        </p:txBody>
      </p:sp>
    </p:spTree>
    <p:extLst>
      <p:ext uri="{BB962C8B-B14F-4D97-AF65-F5344CB8AC3E}">
        <p14:creationId xmlns:p14="http://schemas.microsoft.com/office/powerpoint/2010/main" val="26678817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descr="Unknown.jpeg"/>
          <p:cNvPicPr>
            <a:picLocks noGrp="1" noChangeAspect="1"/>
          </p:cNvPicPr>
          <p:nvPr>
            <p:ph idx="1"/>
          </p:nvPr>
        </p:nvPicPr>
        <p:blipFill>
          <a:blip r:embed="rId2">
            <a:extLst>
              <a:ext uri="{28A0092B-C50C-407E-A947-70E740481C1C}">
                <a14:useLocalDpi xmlns:a14="http://schemas.microsoft.com/office/drawing/2010/main" val="0"/>
              </a:ext>
            </a:extLst>
          </a:blip>
          <a:srcRect t="7613" b="7613"/>
          <a:stretch>
            <a:fillRect/>
          </a:stretch>
        </p:blipFill>
        <p:spPr>
          <a:xfrm>
            <a:off x="4320540" y="476312"/>
            <a:ext cx="4818888" cy="2650232"/>
          </a:xfrm>
        </p:spPr>
      </p:pic>
      <p:pic>
        <p:nvPicPr>
          <p:cNvPr id="6" name="Image 5" descr="84c96_kontakthof3-1797.12707192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312"/>
            <a:ext cx="4320540" cy="2674620"/>
          </a:xfrm>
          <a:prstGeom prst="rect">
            <a:avLst/>
          </a:prstGeom>
        </p:spPr>
      </p:pic>
      <p:sp>
        <p:nvSpPr>
          <p:cNvPr id="7" name="ZoneTexte 6"/>
          <p:cNvSpPr txBox="1"/>
          <p:nvPr/>
        </p:nvSpPr>
        <p:spPr>
          <a:xfrm>
            <a:off x="457201" y="3387102"/>
            <a:ext cx="8229600" cy="2308324"/>
          </a:xfrm>
          <a:prstGeom prst="rect">
            <a:avLst/>
          </a:prstGeom>
          <a:noFill/>
        </p:spPr>
        <p:txBody>
          <a:bodyPr wrap="square" rtlCol="0">
            <a:spAutoFit/>
          </a:bodyPr>
          <a:lstStyle/>
          <a:p>
            <a:endParaRPr lang="fr-FR" sz="2400" dirty="0" smtClean="0">
              <a:solidFill>
                <a:srgbClr val="953735"/>
              </a:solidFill>
            </a:endParaRPr>
          </a:p>
          <a:p>
            <a:endParaRPr lang="fr-FR" sz="2400" dirty="0">
              <a:solidFill>
                <a:srgbClr val="953735"/>
              </a:solidFill>
            </a:endParaRPr>
          </a:p>
          <a:p>
            <a:r>
              <a:rPr lang="fr-FR" sz="2400" dirty="0" smtClean="0">
                <a:solidFill>
                  <a:srgbClr val="953735"/>
                </a:solidFill>
              </a:rPr>
              <a:t>Pina Bausch</a:t>
            </a:r>
          </a:p>
          <a:p>
            <a:r>
              <a:rPr lang="fr-FR" sz="2400" i="1" dirty="0" err="1" smtClean="0">
                <a:solidFill>
                  <a:srgbClr val="953735"/>
                </a:solidFill>
              </a:rPr>
              <a:t>Kontakthoff</a:t>
            </a:r>
            <a:r>
              <a:rPr lang="fr-FR" sz="2400" i="1" dirty="0" smtClean="0">
                <a:solidFill>
                  <a:srgbClr val="953735"/>
                </a:solidFill>
              </a:rPr>
              <a:t> - </a:t>
            </a:r>
            <a:r>
              <a:rPr lang="fr-FR" sz="2400" i="1" dirty="0">
                <a:solidFill>
                  <a:srgbClr val="953735"/>
                </a:solidFill>
              </a:rPr>
              <a:t>M</a:t>
            </a:r>
            <a:r>
              <a:rPr lang="fr-FR" sz="2400" i="1" dirty="0" smtClean="0">
                <a:solidFill>
                  <a:srgbClr val="953735"/>
                </a:solidFill>
              </a:rPr>
              <a:t>it </a:t>
            </a:r>
            <a:r>
              <a:rPr lang="fr-FR" sz="2400" i="1" dirty="0">
                <a:solidFill>
                  <a:srgbClr val="953735"/>
                </a:solidFill>
              </a:rPr>
              <a:t>Damen </a:t>
            </a:r>
            <a:r>
              <a:rPr lang="fr-FR" sz="2400" i="1" dirty="0" err="1">
                <a:solidFill>
                  <a:srgbClr val="953735"/>
                </a:solidFill>
              </a:rPr>
              <a:t>und</a:t>
            </a:r>
            <a:r>
              <a:rPr lang="fr-FR" sz="2400" i="1" dirty="0">
                <a:solidFill>
                  <a:srgbClr val="953735"/>
                </a:solidFill>
              </a:rPr>
              <a:t> </a:t>
            </a:r>
            <a:r>
              <a:rPr lang="fr-FR" sz="2400" i="1" dirty="0" err="1">
                <a:solidFill>
                  <a:srgbClr val="953735"/>
                </a:solidFill>
              </a:rPr>
              <a:t>Herren</a:t>
            </a:r>
            <a:r>
              <a:rPr lang="fr-FR" sz="2400" i="1" dirty="0">
                <a:solidFill>
                  <a:srgbClr val="953735"/>
                </a:solidFill>
              </a:rPr>
              <a:t> ab '</a:t>
            </a:r>
            <a:r>
              <a:rPr lang="fr-FR" sz="2400" i="1" dirty="0" smtClean="0">
                <a:solidFill>
                  <a:srgbClr val="953735"/>
                </a:solidFill>
              </a:rPr>
              <a:t>65,</a:t>
            </a:r>
            <a:r>
              <a:rPr lang="fr-FR" sz="2400" dirty="0" smtClean="0">
                <a:solidFill>
                  <a:srgbClr val="953735"/>
                </a:solidFill>
              </a:rPr>
              <a:t> 2000</a:t>
            </a:r>
          </a:p>
          <a:p>
            <a:r>
              <a:rPr lang="fr-FR" sz="2400" i="1" dirty="0" err="1" smtClean="0">
                <a:solidFill>
                  <a:srgbClr val="953735"/>
                </a:solidFill>
              </a:rPr>
              <a:t>Kontakthoff</a:t>
            </a:r>
            <a:r>
              <a:rPr lang="fr-FR" sz="2400" i="1" dirty="0" smtClean="0">
                <a:solidFill>
                  <a:srgbClr val="953735"/>
                </a:solidFill>
              </a:rPr>
              <a:t> – Mit </a:t>
            </a:r>
            <a:r>
              <a:rPr lang="fr-FR" sz="2400" i="1" dirty="0" err="1" smtClean="0">
                <a:solidFill>
                  <a:srgbClr val="953735"/>
                </a:solidFill>
              </a:rPr>
              <a:t>Teenagern</a:t>
            </a:r>
            <a:r>
              <a:rPr lang="fr-FR" sz="2400" i="1" dirty="0" smtClean="0">
                <a:solidFill>
                  <a:srgbClr val="953735"/>
                </a:solidFill>
              </a:rPr>
              <a:t> ab 14</a:t>
            </a:r>
            <a:r>
              <a:rPr lang="fr-FR" sz="2400" dirty="0" smtClean="0">
                <a:solidFill>
                  <a:srgbClr val="953735"/>
                </a:solidFill>
              </a:rPr>
              <a:t>, 2008 (film by Anne </a:t>
            </a:r>
            <a:r>
              <a:rPr lang="fr-FR" sz="2400" dirty="0" err="1" smtClean="0">
                <a:solidFill>
                  <a:srgbClr val="953735"/>
                </a:solidFill>
              </a:rPr>
              <a:t>Linsel</a:t>
            </a:r>
            <a:r>
              <a:rPr lang="fr-FR" sz="2400" dirty="0" smtClean="0">
                <a:solidFill>
                  <a:srgbClr val="953735"/>
                </a:solidFill>
              </a:rPr>
              <a:t> &amp; Rainer Hoffmann, </a:t>
            </a:r>
            <a:r>
              <a:rPr lang="fr-FR" sz="2400" i="1" dirty="0" err="1" smtClean="0">
                <a:solidFill>
                  <a:srgbClr val="953735"/>
                </a:solidFill>
              </a:rPr>
              <a:t>Tanztra</a:t>
            </a:r>
            <a:r>
              <a:rPr lang="fr-FR" sz="2400" i="1" dirty="0" err="1" smtClean="0">
                <a:solidFill>
                  <a:srgbClr val="953735"/>
                </a:solidFill>
              </a:rPr>
              <a:t>üme</a:t>
            </a:r>
            <a:r>
              <a:rPr lang="fr-FR" sz="2400" dirty="0" smtClean="0">
                <a:solidFill>
                  <a:srgbClr val="953735"/>
                </a:solidFill>
              </a:rPr>
              <a:t>, 2010)</a:t>
            </a:r>
            <a:endParaRPr lang="fr-FR" sz="2400" dirty="0">
              <a:solidFill>
                <a:srgbClr val="953735"/>
              </a:solidFill>
            </a:endParaRPr>
          </a:p>
        </p:txBody>
      </p:sp>
    </p:spTree>
    <p:extLst>
      <p:ext uri="{BB962C8B-B14F-4D97-AF65-F5344CB8AC3E}">
        <p14:creationId xmlns:p14="http://schemas.microsoft.com/office/powerpoint/2010/main" val="15024299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103" y="274637"/>
            <a:ext cx="8545697" cy="2547169"/>
          </a:xfrm>
        </p:spPr>
        <p:txBody>
          <a:bodyPr>
            <a:normAutofit/>
          </a:bodyPr>
          <a:lstStyle/>
          <a:p>
            <a:pPr algn="l"/>
            <a:r>
              <a:rPr lang="fr-FR" sz="2400" dirty="0" smtClean="0">
                <a:solidFill>
                  <a:srgbClr val="953735"/>
                </a:solidFill>
              </a:rPr>
              <a:t/>
            </a:r>
            <a:br>
              <a:rPr lang="fr-FR" sz="2400" dirty="0" smtClean="0">
                <a:solidFill>
                  <a:srgbClr val="953735"/>
                </a:solidFill>
              </a:rPr>
            </a:br>
            <a:r>
              <a:rPr lang="fr-FR" sz="2400" dirty="0">
                <a:solidFill>
                  <a:srgbClr val="953735"/>
                </a:solidFill>
              </a:rPr>
              <a:t/>
            </a:r>
            <a:br>
              <a:rPr lang="fr-FR" sz="2400" dirty="0">
                <a:solidFill>
                  <a:srgbClr val="953735"/>
                </a:solidFill>
              </a:rPr>
            </a:br>
            <a:r>
              <a:rPr lang="fr-FR" sz="2400" dirty="0" smtClean="0">
                <a:solidFill>
                  <a:srgbClr val="953735"/>
                </a:solidFill>
              </a:rPr>
              <a:t>Thierry </a:t>
            </a:r>
            <a:r>
              <a:rPr lang="fr-FR" sz="2400" dirty="0" err="1" smtClean="0">
                <a:solidFill>
                  <a:srgbClr val="953735"/>
                </a:solidFill>
              </a:rPr>
              <a:t>Thieu</a:t>
            </a:r>
            <a:r>
              <a:rPr lang="fr-FR" sz="2400" dirty="0" smtClean="0">
                <a:solidFill>
                  <a:srgbClr val="953735"/>
                </a:solidFill>
              </a:rPr>
              <a:t> </a:t>
            </a:r>
            <a:r>
              <a:rPr lang="fr-FR" sz="2400" dirty="0" err="1" smtClean="0">
                <a:solidFill>
                  <a:srgbClr val="953735"/>
                </a:solidFill>
              </a:rPr>
              <a:t>Niang</a:t>
            </a:r>
            <a:r>
              <a:rPr lang="fr-FR" sz="2400" dirty="0" smtClean="0">
                <a:solidFill>
                  <a:srgbClr val="953735"/>
                </a:solidFill>
              </a:rPr>
              <a:t> in</a:t>
            </a:r>
            <a:br>
              <a:rPr lang="fr-FR" sz="2400" dirty="0" smtClean="0">
                <a:solidFill>
                  <a:srgbClr val="953735"/>
                </a:solidFill>
              </a:rPr>
            </a:br>
            <a:r>
              <a:rPr lang="fr-FR" sz="2400" i="1" dirty="0" smtClean="0">
                <a:solidFill>
                  <a:srgbClr val="953735"/>
                </a:solidFill>
              </a:rPr>
              <a:t>A 90 </a:t>
            </a:r>
            <a:r>
              <a:rPr lang="fr-FR" sz="2400" i="1" dirty="0" err="1" smtClean="0">
                <a:solidFill>
                  <a:srgbClr val="953735"/>
                </a:solidFill>
              </a:rPr>
              <a:t>years</a:t>
            </a:r>
            <a:r>
              <a:rPr lang="fr-FR" sz="2400" i="1" dirty="0">
                <a:solidFill>
                  <a:srgbClr val="953735"/>
                </a:solidFill>
              </a:rPr>
              <a:t> </a:t>
            </a:r>
            <a:r>
              <a:rPr lang="fr-FR" sz="2400" i="1" dirty="0" err="1" smtClean="0">
                <a:solidFill>
                  <a:srgbClr val="953735"/>
                </a:solidFill>
              </a:rPr>
              <a:t>young</a:t>
            </a:r>
            <a:r>
              <a:rPr lang="fr-FR" sz="2400" i="1" dirty="0" smtClean="0">
                <a:solidFill>
                  <a:srgbClr val="953735"/>
                </a:solidFill>
              </a:rPr>
              <a:t> girl</a:t>
            </a:r>
            <a:br>
              <a:rPr lang="fr-FR" sz="2400" i="1" dirty="0" smtClean="0">
                <a:solidFill>
                  <a:srgbClr val="953735"/>
                </a:solidFill>
              </a:rPr>
            </a:br>
            <a:r>
              <a:rPr lang="fr-FR" sz="2400" dirty="0" smtClean="0">
                <a:solidFill>
                  <a:srgbClr val="953735"/>
                </a:solidFill>
              </a:rPr>
              <a:t>(film by V. Bruni-</a:t>
            </a:r>
            <a:r>
              <a:rPr lang="fr-FR" sz="2400" dirty="0" err="1" smtClean="0">
                <a:solidFill>
                  <a:srgbClr val="953735"/>
                </a:solidFill>
              </a:rPr>
              <a:t>Tedeschi</a:t>
            </a:r>
            <a:r>
              <a:rPr lang="fr-FR" sz="2400" dirty="0" smtClean="0">
                <a:solidFill>
                  <a:srgbClr val="953735"/>
                </a:solidFill>
              </a:rPr>
              <a:t> </a:t>
            </a:r>
            <a:br>
              <a:rPr lang="fr-FR" sz="2400" dirty="0" smtClean="0">
                <a:solidFill>
                  <a:srgbClr val="953735"/>
                </a:solidFill>
              </a:rPr>
            </a:br>
            <a:r>
              <a:rPr lang="fr-FR" sz="2400" dirty="0" smtClean="0">
                <a:solidFill>
                  <a:srgbClr val="953735"/>
                </a:solidFill>
              </a:rPr>
              <a:t>&amp; Y. </a:t>
            </a:r>
            <a:r>
              <a:rPr lang="fr-FR" sz="2400" dirty="0" err="1" smtClean="0">
                <a:solidFill>
                  <a:srgbClr val="953735"/>
                </a:solidFill>
              </a:rPr>
              <a:t>Coridian</a:t>
            </a:r>
            <a:r>
              <a:rPr lang="fr-FR" sz="2400" dirty="0" smtClean="0">
                <a:solidFill>
                  <a:srgbClr val="953735"/>
                </a:solidFill>
              </a:rPr>
              <a:t>, 2017)</a:t>
            </a:r>
            <a:endParaRPr lang="fr-FR" sz="2400" dirty="0">
              <a:solidFill>
                <a:srgbClr val="953735"/>
              </a:solidFill>
            </a:endParaRPr>
          </a:p>
        </p:txBody>
      </p:sp>
      <p:pic>
        <p:nvPicPr>
          <p:cNvPr id="4" name="Espace réservé du contenu 3" descr="Choix_mercredi_92.jpg"/>
          <p:cNvPicPr>
            <a:picLocks noGrp="1" noChangeAspect="1"/>
          </p:cNvPicPr>
          <p:nvPr>
            <p:ph idx="1"/>
          </p:nvPr>
        </p:nvPicPr>
        <p:blipFill>
          <a:blip r:embed="rId2">
            <a:extLst>
              <a:ext uri="{28A0092B-C50C-407E-A947-70E740481C1C}">
                <a14:useLocalDpi xmlns:a14="http://schemas.microsoft.com/office/drawing/2010/main" val="0"/>
              </a:ext>
            </a:extLst>
          </a:blip>
          <a:srcRect t="1066" b="1066"/>
          <a:stretch>
            <a:fillRect/>
          </a:stretch>
        </p:blipFill>
        <p:spPr>
          <a:xfrm>
            <a:off x="0" y="3576682"/>
            <a:ext cx="5966460" cy="3281318"/>
          </a:xfrm>
        </p:spPr>
      </p:pic>
      <p:pic>
        <p:nvPicPr>
          <p:cNvPr id="5" name="Image 4" descr="une-jeune-fille-de-90-a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0"/>
            <a:ext cx="3810000" cy="5080000"/>
          </a:xfrm>
          <a:prstGeom prst="rect">
            <a:avLst/>
          </a:prstGeom>
        </p:spPr>
      </p:pic>
    </p:spTree>
    <p:extLst>
      <p:ext uri="{BB962C8B-B14F-4D97-AF65-F5344CB8AC3E}">
        <p14:creationId xmlns:p14="http://schemas.microsoft.com/office/powerpoint/2010/main" val="28405021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4085"/>
          </a:xfrm>
          <a:solidFill>
            <a:schemeClr val="accent3">
              <a:alpha val="10000"/>
            </a:schemeClr>
          </a:solidFill>
        </p:spPr>
        <p:txBody>
          <a:bodyPr>
            <a:normAutofit/>
          </a:bodyPr>
          <a:lstStyle/>
          <a:p>
            <a:pPr algn="l"/>
            <a:r>
              <a:rPr lang="en-GB" sz="2000" dirty="0">
                <a:solidFill>
                  <a:srgbClr val="953735"/>
                </a:solidFill>
              </a:rPr>
              <a:t>For a non-binary typology of amateurs. Family resemblances, prototypes and fuzzy sets </a:t>
            </a:r>
            <a:r>
              <a:rPr lang="en-GB" sz="2000" dirty="0" smtClean="0">
                <a:solidFill>
                  <a:srgbClr val="953735"/>
                </a:solidFill>
              </a:rPr>
              <a:t>4</a:t>
            </a:r>
            <a:endParaRPr lang="fr-FR" sz="2000" dirty="0"/>
          </a:p>
        </p:txBody>
      </p:sp>
      <p:sp>
        <p:nvSpPr>
          <p:cNvPr id="3" name="Espace réservé du contenu 2"/>
          <p:cNvSpPr>
            <a:spLocks noGrp="1"/>
          </p:cNvSpPr>
          <p:nvPr>
            <p:ph idx="1"/>
          </p:nvPr>
        </p:nvSpPr>
        <p:spPr>
          <a:solidFill>
            <a:schemeClr val="accent3">
              <a:alpha val="10000"/>
            </a:schemeClr>
          </a:solidFill>
          <a:ln>
            <a:solidFill>
              <a:schemeClr val="tx2">
                <a:lumMod val="40000"/>
                <a:lumOff val="60000"/>
              </a:schemeClr>
            </a:solidFill>
          </a:ln>
        </p:spPr>
        <p:txBody>
          <a:bodyPr>
            <a:normAutofit/>
          </a:bodyPr>
          <a:lstStyle/>
          <a:p>
            <a:pPr>
              <a:buFontTx/>
              <a:buChar char="-"/>
            </a:pPr>
            <a:r>
              <a:rPr lang="en-GB" sz="2400" dirty="0" smtClean="0">
                <a:solidFill>
                  <a:srgbClr val="953735"/>
                </a:solidFill>
              </a:rPr>
              <a:t>“</a:t>
            </a:r>
            <a:r>
              <a:rPr lang="en-GB" sz="2400" dirty="0">
                <a:solidFill>
                  <a:srgbClr val="953735"/>
                </a:solidFill>
              </a:rPr>
              <a:t>fragile animals” and rebels: </a:t>
            </a:r>
            <a:endParaRPr lang="en-GB" sz="2400" dirty="0" smtClean="0">
              <a:solidFill>
                <a:srgbClr val="953735"/>
              </a:solidFill>
            </a:endParaRPr>
          </a:p>
          <a:p>
            <a:pPr marL="0" indent="0">
              <a:buNone/>
            </a:pPr>
            <a:r>
              <a:rPr lang="en-GB" sz="2400" dirty="0" smtClean="0">
                <a:solidFill>
                  <a:srgbClr val="953735"/>
                </a:solidFill>
              </a:rPr>
              <a:t>- care </a:t>
            </a:r>
            <a:r>
              <a:rPr lang="en-GB" sz="2400" dirty="0">
                <a:solidFill>
                  <a:srgbClr val="953735"/>
                </a:solidFill>
              </a:rPr>
              <a:t>and empowerment </a:t>
            </a:r>
            <a:r>
              <a:rPr lang="en-GB" sz="2400" dirty="0" smtClean="0">
                <a:solidFill>
                  <a:srgbClr val="953735"/>
                </a:solidFill>
              </a:rPr>
              <a:t>practices, </a:t>
            </a:r>
            <a:r>
              <a:rPr lang="en-GB" sz="2400" i="1" dirty="0" smtClean="0">
                <a:solidFill>
                  <a:srgbClr val="953735"/>
                </a:solidFill>
              </a:rPr>
              <a:t>e</a:t>
            </a:r>
            <a:r>
              <a:rPr lang="en-GB" sz="2400" i="1" dirty="0">
                <a:solidFill>
                  <a:srgbClr val="953735"/>
                </a:solidFill>
              </a:rPr>
              <a:t>. </a:t>
            </a:r>
            <a:r>
              <a:rPr lang="en-GB" sz="2400" i="1" dirty="0" smtClean="0">
                <a:solidFill>
                  <a:srgbClr val="953735"/>
                </a:solidFill>
              </a:rPr>
              <a:t>g. :</a:t>
            </a:r>
          </a:p>
          <a:p>
            <a:pPr marL="0" indent="0">
              <a:buNone/>
            </a:pPr>
            <a:r>
              <a:rPr lang="en-GB" sz="2400" dirty="0" smtClean="0">
                <a:solidFill>
                  <a:srgbClr val="953735"/>
                </a:solidFill>
              </a:rPr>
              <a:t>Anna </a:t>
            </a:r>
            <a:r>
              <a:rPr lang="en-GB" sz="2400" dirty="0" err="1" smtClean="0">
                <a:solidFill>
                  <a:srgbClr val="953735"/>
                </a:solidFill>
              </a:rPr>
              <a:t>Halprin</a:t>
            </a:r>
            <a:r>
              <a:rPr lang="en-GB" sz="2400" dirty="0" smtClean="0">
                <a:solidFill>
                  <a:srgbClr val="953735"/>
                </a:solidFill>
              </a:rPr>
              <a:t> (</a:t>
            </a:r>
            <a:r>
              <a:rPr lang="en-GB" sz="2400" i="1" dirty="0" smtClean="0">
                <a:solidFill>
                  <a:srgbClr val="953735"/>
                </a:solidFill>
              </a:rPr>
              <a:t>Dancing my Cancer (out of boundaries),</a:t>
            </a:r>
            <a:r>
              <a:rPr lang="en-GB" sz="2400" dirty="0" smtClean="0">
                <a:solidFill>
                  <a:srgbClr val="953735"/>
                </a:solidFill>
              </a:rPr>
              <a:t> 1975; </a:t>
            </a:r>
            <a:r>
              <a:rPr lang="en-GB" sz="2400" i="1" dirty="0" smtClean="0">
                <a:solidFill>
                  <a:srgbClr val="953735"/>
                </a:solidFill>
              </a:rPr>
              <a:t>Rocking Seniors</a:t>
            </a:r>
            <a:r>
              <a:rPr lang="en-GB" sz="2400" dirty="0" smtClean="0">
                <a:solidFill>
                  <a:srgbClr val="953735"/>
                </a:solidFill>
              </a:rPr>
              <a:t>,</a:t>
            </a:r>
            <a:r>
              <a:rPr lang="en-GB" sz="2400" i="1" dirty="0" smtClean="0">
                <a:solidFill>
                  <a:srgbClr val="953735"/>
                </a:solidFill>
              </a:rPr>
              <a:t> </a:t>
            </a:r>
            <a:r>
              <a:rPr lang="en-GB" sz="2400" dirty="0" smtClean="0">
                <a:solidFill>
                  <a:srgbClr val="953735"/>
                </a:solidFill>
              </a:rPr>
              <a:t>2005; </a:t>
            </a:r>
            <a:r>
              <a:rPr lang="en-GB" sz="2400" i="1" dirty="0" smtClean="0">
                <a:solidFill>
                  <a:srgbClr val="953735"/>
                </a:solidFill>
              </a:rPr>
              <a:t>Planetary Dance</a:t>
            </a:r>
            <a:r>
              <a:rPr lang="en-GB" sz="2400" dirty="0" smtClean="0">
                <a:solidFill>
                  <a:srgbClr val="953735"/>
                </a:solidFill>
              </a:rPr>
              <a:t>,</a:t>
            </a:r>
            <a:r>
              <a:rPr lang="en-GB" sz="2400" i="1" dirty="0" smtClean="0">
                <a:solidFill>
                  <a:srgbClr val="953735"/>
                </a:solidFill>
              </a:rPr>
              <a:t> </a:t>
            </a:r>
            <a:r>
              <a:rPr lang="en-GB" sz="2400" dirty="0" smtClean="0">
                <a:solidFill>
                  <a:srgbClr val="953735"/>
                </a:solidFill>
              </a:rPr>
              <a:t>1987)</a:t>
            </a:r>
          </a:p>
          <a:p>
            <a:pPr marL="0" indent="0">
              <a:buNone/>
            </a:pPr>
            <a:r>
              <a:rPr lang="en-GB" sz="2400" i="1" dirty="0" smtClean="0">
                <a:solidFill>
                  <a:srgbClr val="953735"/>
                </a:solidFill>
              </a:rPr>
              <a:t> </a:t>
            </a:r>
            <a:r>
              <a:rPr lang="en-GB" sz="2400" dirty="0">
                <a:solidFill>
                  <a:srgbClr val="953735"/>
                </a:solidFill>
              </a:rPr>
              <a:t>Jorge </a:t>
            </a:r>
            <a:r>
              <a:rPr lang="en-GB" sz="2400" dirty="0" smtClean="0">
                <a:solidFill>
                  <a:srgbClr val="953735"/>
                </a:solidFill>
              </a:rPr>
              <a:t>Leon (film </a:t>
            </a:r>
            <a:r>
              <a:rPr lang="en-GB" sz="2400" i="1" dirty="0" smtClean="0">
                <a:solidFill>
                  <a:srgbClr val="953735"/>
                </a:solidFill>
              </a:rPr>
              <a:t>Before we go</a:t>
            </a:r>
            <a:r>
              <a:rPr lang="en-GB" sz="2400" dirty="0" smtClean="0">
                <a:solidFill>
                  <a:srgbClr val="953735"/>
                </a:solidFill>
              </a:rPr>
              <a:t>, 2014) </a:t>
            </a:r>
          </a:p>
          <a:p>
            <a:pPr marL="0" indent="0">
              <a:buNone/>
            </a:pPr>
            <a:r>
              <a:rPr lang="en-GB" sz="2400" dirty="0" err="1" smtClean="0">
                <a:solidFill>
                  <a:srgbClr val="953735"/>
                </a:solidFill>
              </a:rPr>
              <a:t>Mathilde</a:t>
            </a:r>
            <a:r>
              <a:rPr lang="en-GB" sz="2400" dirty="0" smtClean="0">
                <a:solidFill>
                  <a:srgbClr val="953735"/>
                </a:solidFill>
              </a:rPr>
              <a:t> </a:t>
            </a:r>
            <a:r>
              <a:rPr lang="en-GB" sz="2400" dirty="0" err="1" smtClean="0">
                <a:solidFill>
                  <a:srgbClr val="953735"/>
                </a:solidFill>
              </a:rPr>
              <a:t>Monnier</a:t>
            </a:r>
            <a:r>
              <a:rPr lang="en-GB" sz="2400" dirty="0" smtClean="0">
                <a:solidFill>
                  <a:srgbClr val="953735"/>
                </a:solidFill>
              </a:rPr>
              <a:t>, </a:t>
            </a:r>
            <a:r>
              <a:rPr lang="en-GB" sz="2400" i="1" dirty="0" smtClean="0">
                <a:solidFill>
                  <a:srgbClr val="953735"/>
                </a:solidFill>
              </a:rPr>
              <a:t>Bruit </a:t>
            </a:r>
            <a:r>
              <a:rPr lang="en-GB" sz="2400" i="1" dirty="0" err="1" smtClean="0">
                <a:solidFill>
                  <a:srgbClr val="953735"/>
                </a:solidFill>
              </a:rPr>
              <a:t>blanc</a:t>
            </a:r>
            <a:r>
              <a:rPr lang="en-GB" sz="2400" i="1" dirty="0" smtClean="0">
                <a:solidFill>
                  <a:srgbClr val="953735"/>
                </a:solidFill>
              </a:rPr>
              <a:t> (</a:t>
            </a:r>
            <a:r>
              <a:rPr lang="en-GB" sz="2400" i="1" dirty="0" err="1" smtClean="0">
                <a:solidFill>
                  <a:srgbClr val="953735"/>
                </a:solidFill>
              </a:rPr>
              <a:t>autour</a:t>
            </a:r>
            <a:r>
              <a:rPr lang="en-GB" sz="2400" i="1" dirty="0" smtClean="0">
                <a:solidFill>
                  <a:srgbClr val="953735"/>
                </a:solidFill>
              </a:rPr>
              <a:t> de Marie-France)</a:t>
            </a:r>
            <a:r>
              <a:rPr lang="en-GB" sz="2400" dirty="0" smtClean="0">
                <a:solidFill>
                  <a:srgbClr val="953735"/>
                </a:solidFill>
              </a:rPr>
              <a:t>, 1998</a:t>
            </a:r>
          </a:p>
          <a:p>
            <a:pPr marL="0" indent="0">
              <a:buNone/>
            </a:pPr>
            <a:r>
              <a:rPr lang="en-GB" sz="2400" dirty="0" err="1" smtClean="0">
                <a:solidFill>
                  <a:srgbClr val="953735"/>
                </a:solidFill>
              </a:rPr>
              <a:t>Odile</a:t>
            </a:r>
            <a:r>
              <a:rPr lang="en-GB" sz="2400" dirty="0" smtClean="0">
                <a:solidFill>
                  <a:srgbClr val="953735"/>
                </a:solidFill>
              </a:rPr>
              <a:t> </a:t>
            </a:r>
            <a:r>
              <a:rPr lang="en-GB" sz="2400" dirty="0" err="1" smtClean="0">
                <a:solidFill>
                  <a:srgbClr val="953735"/>
                </a:solidFill>
              </a:rPr>
              <a:t>Azagury</a:t>
            </a:r>
            <a:r>
              <a:rPr lang="en-GB" sz="2400" dirty="0" smtClean="0">
                <a:solidFill>
                  <a:srgbClr val="953735"/>
                </a:solidFill>
              </a:rPr>
              <a:t>, with female prisoners  </a:t>
            </a:r>
            <a:endParaRPr lang="en-GB" sz="2400" dirty="0" smtClean="0">
              <a:solidFill>
                <a:srgbClr val="953735"/>
              </a:solidFill>
            </a:endParaRPr>
          </a:p>
          <a:p>
            <a:pPr marL="0" indent="0">
              <a:buNone/>
            </a:pPr>
            <a:endParaRPr lang="en-GB" sz="800" dirty="0">
              <a:solidFill>
                <a:srgbClr val="953735"/>
              </a:solidFill>
            </a:endParaRPr>
          </a:p>
          <a:p>
            <a:pPr marL="0" indent="0">
              <a:buNone/>
            </a:pPr>
            <a:r>
              <a:rPr lang="en-GB" sz="2400" dirty="0" smtClean="0">
                <a:solidFill>
                  <a:srgbClr val="953735"/>
                </a:solidFill>
              </a:rPr>
              <a:t>- rebellions </a:t>
            </a:r>
            <a:r>
              <a:rPr lang="en-GB" sz="2400" dirty="0">
                <a:solidFill>
                  <a:srgbClr val="953735"/>
                </a:solidFill>
              </a:rPr>
              <a:t>and revolutions (</a:t>
            </a:r>
            <a:r>
              <a:rPr lang="en-GB" sz="2400" i="1" dirty="0">
                <a:solidFill>
                  <a:srgbClr val="953735"/>
                </a:solidFill>
              </a:rPr>
              <a:t>e. g. </a:t>
            </a:r>
            <a:r>
              <a:rPr lang="en-GB" sz="2400" dirty="0" err="1">
                <a:solidFill>
                  <a:srgbClr val="953735"/>
                </a:solidFill>
              </a:rPr>
              <a:t>Femen</a:t>
            </a:r>
            <a:r>
              <a:rPr lang="en-GB" sz="2400" dirty="0">
                <a:solidFill>
                  <a:srgbClr val="953735"/>
                </a:solidFill>
              </a:rPr>
              <a:t>, Act Up, </a:t>
            </a:r>
            <a:r>
              <a:rPr lang="en-GB" sz="2400" i="1" dirty="0">
                <a:solidFill>
                  <a:srgbClr val="953735"/>
                </a:solidFill>
              </a:rPr>
              <a:t>Occupy </a:t>
            </a:r>
            <a:r>
              <a:rPr lang="en-GB" sz="2400" i="1" dirty="0" err="1">
                <a:solidFill>
                  <a:srgbClr val="953735"/>
                </a:solidFill>
              </a:rPr>
              <a:t>Syntagma</a:t>
            </a:r>
            <a:r>
              <a:rPr lang="en-GB" sz="2400" i="1" dirty="0">
                <a:solidFill>
                  <a:srgbClr val="953735"/>
                </a:solidFill>
              </a:rPr>
              <a:t> …</a:t>
            </a:r>
            <a:r>
              <a:rPr lang="en-GB" sz="2400" dirty="0">
                <a:solidFill>
                  <a:srgbClr val="953735"/>
                </a:solidFill>
              </a:rPr>
              <a:t>)</a:t>
            </a:r>
            <a:r>
              <a:rPr lang="fr-FR" sz="2400" dirty="0">
                <a:solidFill>
                  <a:srgbClr val="953735"/>
                </a:solidFill>
              </a:rPr>
              <a:t> </a:t>
            </a:r>
          </a:p>
        </p:txBody>
      </p:sp>
    </p:spTree>
    <p:extLst>
      <p:ext uri="{BB962C8B-B14F-4D97-AF65-F5344CB8AC3E}">
        <p14:creationId xmlns:p14="http://schemas.microsoft.com/office/powerpoint/2010/main" val="1782291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9650" y="274638"/>
            <a:ext cx="2539860" cy="2345612"/>
          </a:xfrm>
        </p:spPr>
        <p:txBody>
          <a:bodyPr>
            <a:normAutofit/>
          </a:bodyPr>
          <a:lstStyle/>
          <a:p>
            <a:pPr algn="l"/>
            <a:r>
              <a:rPr lang="fr-FR" sz="2400" dirty="0" smtClean="0">
                <a:solidFill>
                  <a:srgbClr val="953735"/>
                </a:solidFill>
              </a:rPr>
              <a:t>Anna </a:t>
            </a:r>
            <a:r>
              <a:rPr lang="fr-FR" sz="2400" dirty="0" err="1" smtClean="0">
                <a:solidFill>
                  <a:srgbClr val="953735"/>
                </a:solidFill>
              </a:rPr>
              <a:t>Halprin</a:t>
            </a:r>
            <a:r>
              <a:rPr lang="fr-FR" sz="2400" dirty="0" smtClean="0">
                <a:solidFill>
                  <a:srgbClr val="953735"/>
                </a:solidFill>
              </a:rPr>
              <a:t>, </a:t>
            </a:r>
            <a:r>
              <a:rPr lang="fr-FR" sz="2400" i="1" dirty="0" err="1" smtClean="0">
                <a:solidFill>
                  <a:srgbClr val="953735"/>
                </a:solidFill>
              </a:rPr>
              <a:t>Ceremony</a:t>
            </a:r>
            <a:r>
              <a:rPr lang="fr-FR" sz="2400" i="1" dirty="0" smtClean="0">
                <a:solidFill>
                  <a:srgbClr val="953735"/>
                </a:solidFill>
              </a:rPr>
              <a:t> of us </a:t>
            </a:r>
            <a:r>
              <a:rPr lang="fr-FR" sz="2400" dirty="0" smtClean="0">
                <a:solidFill>
                  <a:srgbClr val="953735"/>
                </a:solidFill>
              </a:rPr>
              <a:t>(1969)</a:t>
            </a:r>
            <a:endParaRPr lang="fr-FR" sz="2400" dirty="0">
              <a:solidFill>
                <a:srgbClr val="953735"/>
              </a:solidFill>
            </a:endParaRPr>
          </a:p>
        </p:txBody>
      </p:sp>
      <p:pic>
        <p:nvPicPr>
          <p:cNvPr id="5" name="Espace réservé du contenu 4" descr="ceremony_of_us_flyer.jpg"/>
          <p:cNvPicPr>
            <a:picLocks noGrp="1" noChangeAspect="1"/>
          </p:cNvPicPr>
          <p:nvPr>
            <p:ph idx="1"/>
          </p:nvPr>
        </p:nvPicPr>
        <p:blipFill>
          <a:blip r:embed="rId2">
            <a:extLst>
              <a:ext uri="{28A0092B-C50C-407E-A947-70E740481C1C}">
                <a14:useLocalDpi xmlns:a14="http://schemas.microsoft.com/office/drawing/2010/main" val="0"/>
              </a:ext>
            </a:extLst>
          </a:blip>
          <a:srcRect t="5207" b="5207"/>
          <a:stretch>
            <a:fillRect/>
          </a:stretch>
        </p:blipFill>
        <p:spPr>
          <a:xfrm>
            <a:off x="0" y="3"/>
            <a:ext cx="6080760" cy="3344165"/>
          </a:xfrm>
        </p:spPr>
      </p:pic>
      <p:pic>
        <p:nvPicPr>
          <p:cNvPr id="6" name="Image 5" descr="blank-placard-da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9600" y="3378200"/>
            <a:ext cx="5994400" cy="3479800"/>
          </a:xfrm>
          <a:prstGeom prst="rect">
            <a:avLst/>
          </a:prstGeom>
        </p:spPr>
      </p:pic>
      <p:sp>
        <p:nvSpPr>
          <p:cNvPr id="7" name="ZoneTexte 6"/>
          <p:cNvSpPr txBox="1"/>
          <p:nvPr/>
        </p:nvSpPr>
        <p:spPr>
          <a:xfrm>
            <a:off x="161262" y="4696294"/>
            <a:ext cx="3517016" cy="1200328"/>
          </a:xfrm>
          <a:prstGeom prst="rect">
            <a:avLst/>
          </a:prstGeom>
          <a:noFill/>
        </p:spPr>
        <p:txBody>
          <a:bodyPr wrap="square" rtlCol="0">
            <a:spAutoFit/>
          </a:bodyPr>
          <a:lstStyle/>
          <a:p>
            <a:r>
              <a:rPr lang="fr-FR" sz="2400" dirty="0" smtClean="0">
                <a:solidFill>
                  <a:srgbClr val="953735"/>
                </a:solidFill>
              </a:rPr>
              <a:t>Anna </a:t>
            </a:r>
            <a:r>
              <a:rPr lang="fr-FR" sz="2400" dirty="0" err="1" smtClean="0">
                <a:solidFill>
                  <a:srgbClr val="953735"/>
                </a:solidFill>
              </a:rPr>
              <a:t>Halprin</a:t>
            </a:r>
            <a:r>
              <a:rPr lang="fr-FR" sz="2400" dirty="0" smtClean="0">
                <a:solidFill>
                  <a:srgbClr val="953735"/>
                </a:solidFill>
              </a:rPr>
              <a:t>,</a:t>
            </a:r>
          </a:p>
          <a:p>
            <a:r>
              <a:rPr lang="fr-FR" sz="2400" i="1" dirty="0" err="1" smtClean="0">
                <a:solidFill>
                  <a:srgbClr val="953735"/>
                </a:solidFill>
              </a:rPr>
              <a:t>Blank</a:t>
            </a:r>
            <a:r>
              <a:rPr lang="fr-FR" sz="2400" i="1" dirty="0" smtClean="0">
                <a:solidFill>
                  <a:srgbClr val="953735"/>
                </a:solidFill>
              </a:rPr>
              <a:t> Placard Dance</a:t>
            </a:r>
          </a:p>
          <a:p>
            <a:r>
              <a:rPr lang="fr-FR" sz="2400" dirty="0" smtClean="0">
                <a:solidFill>
                  <a:srgbClr val="953735"/>
                </a:solidFill>
              </a:rPr>
              <a:t>(1967)</a:t>
            </a:r>
            <a:endParaRPr lang="fr-FR" sz="2400" dirty="0">
              <a:solidFill>
                <a:srgbClr val="953735"/>
              </a:solidFill>
            </a:endParaRPr>
          </a:p>
        </p:txBody>
      </p:sp>
    </p:spTree>
    <p:extLst>
      <p:ext uri="{BB962C8B-B14F-4D97-AF65-F5344CB8AC3E}">
        <p14:creationId xmlns:p14="http://schemas.microsoft.com/office/powerpoint/2010/main" val="33008206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4638"/>
            <a:ext cx="1912620" cy="2926080"/>
          </a:xfrm>
          <a:prstGeom prst="rect">
            <a:avLst/>
          </a:prstGeom>
          <a:noFill/>
          <a:ln>
            <a:noFill/>
          </a:ln>
        </p:spPr>
      </p:pic>
      <p:pic>
        <p:nvPicPr>
          <p:cNvPr id="10" name="Image 9"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9820" y="274638"/>
            <a:ext cx="3810000" cy="2133600"/>
          </a:xfrm>
          <a:prstGeom prst="rect">
            <a:avLst/>
          </a:prstGeom>
        </p:spPr>
      </p:pic>
      <p:pic>
        <p:nvPicPr>
          <p:cNvPr id="12" name="Espace réservé du contenu 11" descr="images.jpeg"/>
          <p:cNvPicPr>
            <a:picLocks noGrp="1" noChangeAspect="1"/>
          </p:cNvPicPr>
          <p:nvPr>
            <p:ph idx="1"/>
          </p:nvPr>
        </p:nvPicPr>
        <p:blipFill>
          <a:blip r:embed="rId4">
            <a:extLst>
              <a:ext uri="{28A0092B-C50C-407E-A947-70E740481C1C}">
                <a14:useLocalDpi xmlns:a14="http://schemas.microsoft.com/office/drawing/2010/main" val="0"/>
              </a:ext>
            </a:extLst>
          </a:blip>
          <a:srcRect t="8678" b="8678"/>
          <a:stretch>
            <a:fillRect/>
          </a:stretch>
        </p:blipFill>
        <p:spPr>
          <a:xfrm>
            <a:off x="457185" y="3200718"/>
            <a:ext cx="6286500" cy="3457312"/>
          </a:xfrm>
        </p:spPr>
      </p:pic>
      <p:sp>
        <p:nvSpPr>
          <p:cNvPr id="13" name="ZoneTexte 12"/>
          <p:cNvSpPr txBox="1"/>
          <p:nvPr/>
        </p:nvSpPr>
        <p:spPr>
          <a:xfrm>
            <a:off x="2539860" y="2408238"/>
            <a:ext cx="6329492" cy="646331"/>
          </a:xfrm>
          <a:prstGeom prst="rect">
            <a:avLst/>
          </a:prstGeom>
          <a:noFill/>
        </p:spPr>
        <p:txBody>
          <a:bodyPr wrap="square" rtlCol="0">
            <a:spAutoFit/>
          </a:bodyPr>
          <a:lstStyle/>
          <a:p>
            <a:endParaRPr lang="fr-FR" dirty="0" smtClean="0">
              <a:solidFill>
                <a:srgbClr val="953735"/>
              </a:solidFill>
            </a:endParaRPr>
          </a:p>
          <a:p>
            <a:r>
              <a:rPr lang="fr-FR" dirty="0" err="1" smtClean="0">
                <a:solidFill>
                  <a:srgbClr val="953735"/>
                </a:solidFill>
              </a:rPr>
              <a:t>Femen</a:t>
            </a:r>
            <a:r>
              <a:rPr lang="fr-FR" dirty="0" smtClean="0">
                <a:solidFill>
                  <a:srgbClr val="953735"/>
                </a:solidFill>
              </a:rPr>
              <a:t> vs. Front National, May 1st 2015, Place de l’Opéra, Paris</a:t>
            </a:r>
            <a:endParaRPr lang="fr-FR" dirty="0">
              <a:solidFill>
                <a:srgbClr val="953735"/>
              </a:solidFill>
            </a:endParaRPr>
          </a:p>
        </p:txBody>
      </p:sp>
    </p:spTree>
    <p:extLst>
      <p:ext uri="{BB962C8B-B14F-4D97-AF65-F5344CB8AC3E}">
        <p14:creationId xmlns:p14="http://schemas.microsoft.com/office/powerpoint/2010/main" val="210871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60243"/>
          </a:xfrm>
        </p:spPr>
        <p:txBody>
          <a:bodyPr>
            <a:normAutofit/>
          </a:bodyPr>
          <a:lstStyle/>
          <a:p>
            <a:pPr algn="l"/>
            <a:r>
              <a:rPr lang="fr-FR" sz="2400" dirty="0" err="1" smtClean="0">
                <a:solidFill>
                  <a:srgbClr val="953735"/>
                </a:solidFill>
              </a:rPr>
              <a:t>Afterword</a:t>
            </a:r>
            <a:r>
              <a:rPr lang="fr-FR" sz="2400" dirty="0" smtClean="0">
                <a:solidFill>
                  <a:srgbClr val="953735"/>
                </a:solidFill>
              </a:rPr>
              <a:t>: </a:t>
            </a:r>
            <a:r>
              <a:rPr lang="fr-FR" sz="2400" dirty="0" err="1" smtClean="0">
                <a:solidFill>
                  <a:srgbClr val="953735"/>
                </a:solidFill>
              </a:rPr>
              <a:t>What</a:t>
            </a:r>
            <a:r>
              <a:rPr lang="fr-FR" sz="2400" dirty="0" smtClean="0">
                <a:solidFill>
                  <a:srgbClr val="953735"/>
                </a:solidFill>
              </a:rPr>
              <a:t> do amateurs do to </a:t>
            </a:r>
            <a:r>
              <a:rPr lang="fr-FR" sz="2400" dirty="0" err="1" smtClean="0">
                <a:solidFill>
                  <a:srgbClr val="953735"/>
                </a:solidFill>
              </a:rPr>
              <a:t>contemporary</a:t>
            </a:r>
            <a:r>
              <a:rPr lang="fr-FR" sz="2400" dirty="0" smtClean="0">
                <a:solidFill>
                  <a:srgbClr val="953735"/>
                </a:solidFill>
              </a:rPr>
              <a:t> dance? And to </a:t>
            </a:r>
            <a:r>
              <a:rPr lang="fr-FR" sz="2400" dirty="0" err="1" smtClean="0">
                <a:solidFill>
                  <a:srgbClr val="953735"/>
                </a:solidFill>
              </a:rPr>
              <a:t>contemporaneity</a:t>
            </a:r>
            <a:r>
              <a:rPr lang="fr-FR" sz="2400" dirty="0" smtClean="0">
                <a:solidFill>
                  <a:srgbClr val="953735"/>
                </a:solidFill>
              </a:rPr>
              <a:t>? And to dance?</a:t>
            </a:r>
            <a:endParaRPr lang="fr-FR" sz="2400" dirty="0">
              <a:solidFill>
                <a:srgbClr val="953735"/>
              </a:solidFill>
            </a:endParaRPr>
          </a:p>
        </p:txBody>
      </p:sp>
      <p:sp>
        <p:nvSpPr>
          <p:cNvPr id="3" name="Espace réservé du contenu 2"/>
          <p:cNvSpPr>
            <a:spLocks noGrp="1"/>
          </p:cNvSpPr>
          <p:nvPr>
            <p:ph idx="1"/>
          </p:nvPr>
        </p:nvSpPr>
        <p:spPr>
          <a:xfrm>
            <a:off x="457200" y="1387060"/>
            <a:ext cx="8229600" cy="4772528"/>
          </a:xfrm>
        </p:spPr>
        <p:txBody>
          <a:bodyPr>
            <a:normAutofit/>
          </a:bodyPr>
          <a:lstStyle/>
          <a:p>
            <a:pPr marL="0" indent="0">
              <a:buNone/>
            </a:pPr>
            <a:r>
              <a:rPr lang="en-GB" sz="2400" dirty="0" smtClean="0">
                <a:solidFill>
                  <a:srgbClr val="953735"/>
                </a:solidFill>
              </a:rPr>
              <a:t>They make it </a:t>
            </a:r>
          </a:p>
          <a:p>
            <a:pPr marL="0" indent="0">
              <a:buNone/>
            </a:pPr>
            <a:r>
              <a:rPr lang="en-GB" sz="2400" dirty="0" smtClean="0">
                <a:solidFill>
                  <a:srgbClr val="953735"/>
                </a:solidFill>
              </a:rPr>
              <a:t>(in)credible, (in)actual, (</a:t>
            </a:r>
            <a:r>
              <a:rPr lang="en-GB" sz="2400" dirty="0" err="1" smtClean="0">
                <a:solidFill>
                  <a:srgbClr val="953735"/>
                </a:solidFill>
              </a:rPr>
              <a:t>im</a:t>
            </a:r>
            <a:r>
              <a:rPr lang="en-GB" sz="2400" dirty="0" smtClean="0">
                <a:solidFill>
                  <a:srgbClr val="953735"/>
                </a:solidFill>
              </a:rPr>
              <a:t>)patient, (</a:t>
            </a:r>
            <a:r>
              <a:rPr lang="en-GB" sz="2400" dirty="0" err="1" smtClean="0">
                <a:solidFill>
                  <a:srgbClr val="953735"/>
                </a:solidFill>
              </a:rPr>
              <a:t>ir</a:t>
            </a:r>
            <a:r>
              <a:rPr lang="en-GB" sz="2400" dirty="0" smtClean="0">
                <a:solidFill>
                  <a:srgbClr val="953735"/>
                </a:solidFill>
              </a:rPr>
              <a:t>)responsible, (in)efficient, (in)active, (in)human, (in)correct, (</a:t>
            </a:r>
            <a:r>
              <a:rPr lang="en-GB" sz="2400" dirty="0" err="1" smtClean="0">
                <a:solidFill>
                  <a:srgbClr val="953735"/>
                </a:solidFill>
              </a:rPr>
              <a:t>im</a:t>
            </a:r>
            <a:r>
              <a:rPr lang="en-GB" sz="2400" dirty="0" smtClean="0">
                <a:solidFill>
                  <a:srgbClr val="953735"/>
                </a:solidFill>
              </a:rPr>
              <a:t>)precise, (</a:t>
            </a:r>
            <a:r>
              <a:rPr lang="en-GB" sz="2400" dirty="0" err="1" smtClean="0">
                <a:solidFill>
                  <a:srgbClr val="953735"/>
                </a:solidFill>
              </a:rPr>
              <a:t>im</a:t>
            </a:r>
            <a:r>
              <a:rPr lang="en-GB" sz="2400" dirty="0" smtClean="0">
                <a:solidFill>
                  <a:srgbClr val="953735"/>
                </a:solidFill>
              </a:rPr>
              <a:t>)perfect, (in)nocuous, (</a:t>
            </a:r>
            <a:r>
              <a:rPr lang="en-GB" sz="2400" dirty="0" err="1" smtClean="0">
                <a:solidFill>
                  <a:srgbClr val="953735"/>
                </a:solidFill>
              </a:rPr>
              <a:t>il</a:t>
            </a:r>
            <a:r>
              <a:rPr lang="en-GB" sz="2400" dirty="0" smtClean="0">
                <a:solidFill>
                  <a:srgbClr val="953735"/>
                </a:solidFill>
              </a:rPr>
              <a:t>)legal, (</a:t>
            </a:r>
            <a:r>
              <a:rPr lang="en-GB" sz="2400" dirty="0" err="1" smtClean="0">
                <a:solidFill>
                  <a:srgbClr val="953735"/>
                </a:solidFill>
              </a:rPr>
              <a:t>ir</a:t>
            </a:r>
            <a:r>
              <a:rPr lang="en-GB" sz="2400" dirty="0" smtClean="0">
                <a:solidFill>
                  <a:srgbClr val="953735"/>
                </a:solidFill>
              </a:rPr>
              <a:t>)rational, (in)capable, (in)tangible, (in)dependant, (in)visible, (</a:t>
            </a:r>
            <a:r>
              <a:rPr lang="en-GB" sz="2400" dirty="0" err="1" smtClean="0">
                <a:solidFill>
                  <a:srgbClr val="953735"/>
                </a:solidFill>
              </a:rPr>
              <a:t>im</a:t>
            </a:r>
            <a:r>
              <a:rPr lang="en-GB" sz="2400" dirty="0" smtClean="0">
                <a:solidFill>
                  <a:srgbClr val="953735"/>
                </a:solidFill>
              </a:rPr>
              <a:t>)possible, (</a:t>
            </a:r>
            <a:r>
              <a:rPr lang="en-GB" sz="2400" dirty="0" err="1" smtClean="0">
                <a:solidFill>
                  <a:srgbClr val="953735"/>
                </a:solidFill>
              </a:rPr>
              <a:t>ir</a:t>
            </a:r>
            <a:r>
              <a:rPr lang="en-GB" sz="2400" dirty="0" smtClean="0">
                <a:solidFill>
                  <a:srgbClr val="953735"/>
                </a:solidFill>
              </a:rPr>
              <a:t>)reverent, (in)curable, (</a:t>
            </a:r>
            <a:r>
              <a:rPr lang="en-GB" sz="2400" dirty="0" err="1" smtClean="0">
                <a:solidFill>
                  <a:srgbClr val="953735"/>
                </a:solidFill>
              </a:rPr>
              <a:t>ir</a:t>
            </a:r>
            <a:r>
              <a:rPr lang="en-GB" sz="2400" dirty="0" smtClean="0">
                <a:solidFill>
                  <a:srgbClr val="953735"/>
                </a:solidFill>
              </a:rPr>
              <a:t>)resistible, (in)congruous, (</a:t>
            </a:r>
            <a:r>
              <a:rPr lang="en-GB" sz="2400" dirty="0" err="1" smtClean="0">
                <a:solidFill>
                  <a:srgbClr val="953735"/>
                </a:solidFill>
              </a:rPr>
              <a:t>im</a:t>
            </a:r>
            <a:r>
              <a:rPr lang="en-GB" sz="2400" dirty="0" smtClean="0">
                <a:solidFill>
                  <a:srgbClr val="953735"/>
                </a:solidFill>
              </a:rPr>
              <a:t>)maculate, (</a:t>
            </a:r>
            <a:r>
              <a:rPr lang="en-GB" sz="2400" dirty="0" err="1" smtClean="0">
                <a:solidFill>
                  <a:srgbClr val="953735"/>
                </a:solidFill>
              </a:rPr>
              <a:t>im</a:t>
            </a:r>
            <a:r>
              <a:rPr lang="en-GB" sz="2400" dirty="0" smtClean="0">
                <a:solidFill>
                  <a:srgbClr val="953735"/>
                </a:solidFill>
              </a:rPr>
              <a:t>)mobile</a:t>
            </a:r>
          </a:p>
          <a:p>
            <a:pPr marL="0" indent="0">
              <a:buNone/>
            </a:pPr>
            <a:r>
              <a:rPr lang="en-GB" sz="2400" dirty="0" smtClean="0">
                <a:solidFill>
                  <a:srgbClr val="953735"/>
                </a:solidFill>
              </a:rPr>
              <a:t>(un)even, (un)suitable, (un)real, (un)forgettable, (un)just, (un)voluntary, (un)intentional, (un)clear, (un)usual, (un)</a:t>
            </a:r>
            <a:r>
              <a:rPr lang="en-GB" sz="2400" dirty="0" err="1" smtClean="0">
                <a:solidFill>
                  <a:srgbClr val="953735"/>
                </a:solidFill>
              </a:rPr>
              <a:t>speakable</a:t>
            </a:r>
            <a:r>
              <a:rPr lang="en-GB" sz="2400" dirty="0" smtClean="0">
                <a:solidFill>
                  <a:srgbClr val="953735"/>
                </a:solidFill>
              </a:rPr>
              <a:t>, (un)bearable, (un)determined, (un)aware, (un)avoidable, (un)balanced, (un)comfortable, (un)expected, (un)familiar, (un)glamorous, (un)healthy, (un)known …</a:t>
            </a:r>
            <a:endParaRPr lang="en-GB" sz="2400" dirty="0">
              <a:solidFill>
                <a:srgbClr val="953735"/>
              </a:solidFill>
            </a:endParaRPr>
          </a:p>
        </p:txBody>
      </p:sp>
    </p:spTree>
    <p:extLst>
      <p:ext uri="{BB962C8B-B14F-4D97-AF65-F5344CB8AC3E}">
        <p14:creationId xmlns:p14="http://schemas.microsoft.com/office/powerpoint/2010/main" val="3832317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1281"/>
          </a:xfrm>
        </p:spPr>
        <p:txBody>
          <a:bodyPr>
            <a:normAutofit/>
          </a:bodyPr>
          <a:lstStyle/>
          <a:p>
            <a:pPr algn="l"/>
            <a:r>
              <a:rPr lang="fr-FR" sz="2000" dirty="0" err="1" smtClean="0">
                <a:solidFill>
                  <a:srgbClr val="953735"/>
                </a:solidFill>
              </a:rPr>
              <a:t>Some</a:t>
            </a:r>
            <a:r>
              <a:rPr lang="fr-FR" sz="2000" dirty="0" smtClean="0">
                <a:solidFill>
                  <a:srgbClr val="953735"/>
                </a:solidFill>
              </a:rPr>
              <a:t> </a:t>
            </a:r>
            <a:r>
              <a:rPr lang="fr-FR" sz="2000" dirty="0" err="1" smtClean="0">
                <a:solidFill>
                  <a:srgbClr val="953735"/>
                </a:solidFill>
              </a:rPr>
              <a:t>bibliographical</a:t>
            </a:r>
            <a:r>
              <a:rPr lang="fr-FR" sz="2000" dirty="0" smtClean="0">
                <a:solidFill>
                  <a:srgbClr val="953735"/>
                </a:solidFill>
              </a:rPr>
              <a:t> </a:t>
            </a:r>
            <a:r>
              <a:rPr lang="fr-FR" sz="2000" dirty="0" err="1" smtClean="0">
                <a:solidFill>
                  <a:srgbClr val="953735"/>
                </a:solidFill>
              </a:rPr>
              <a:t>references</a:t>
            </a:r>
            <a:r>
              <a:rPr lang="fr-FR" sz="2000" dirty="0" smtClean="0">
                <a:solidFill>
                  <a:srgbClr val="953735"/>
                </a:solidFill>
              </a:rPr>
              <a:t>:</a:t>
            </a:r>
            <a:endParaRPr lang="fr-FR" sz="2000" dirty="0">
              <a:solidFill>
                <a:srgbClr val="953735"/>
              </a:solidFill>
            </a:endParaRPr>
          </a:p>
        </p:txBody>
      </p:sp>
      <p:sp>
        <p:nvSpPr>
          <p:cNvPr id="3" name="Espace réservé du contenu 2"/>
          <p:cNvSpPr>
            <a:spLocks noGrp="1"/>
          </p:cNvSpPr>
          <p:nvPr>
            <p:ph idx="1"/>
          </p:nvPr>
        </p:nvSpPr>
        <p:spPr>
          <a:xfrm>
            <a:off x="457200" y="661989"/>
            <a:ext cx="8229600" cy="5464175"/>
          </a:xfrm>
        </p:spPr>
        <p:txBody>
          <a:bodyPr>
            <a:normAutofit fontScale="85000" lnSpcReduction="20000"/>
          </a:bodyPr>
          <a:lstStyle/>
          <a:p>
            <a:endParaRPr lang="fr-FR" sz="1400" dirty="0" smtClean="0"/>
          </a:p>
          <a:p>
            <a:r>
              <a:rPr lang="fr-FR" sz="1400" dirty="0" smtClean="0"/>
              <a:t>Michel </a:t>
            </a:r>
            <a:r>
              <a:rPr lang="fr-FR" sz="1400" dirty="0"/>
              <a:t>Briand, « Du contemporain dans la </a:t>
            </a:r>
            <a:r>
              <a:rPr lang="fr-FR" sz="1400" dirty="0" smtClean="0"/>
              <a:t>danse contemporaine</a:t>
            </a:r>
            <a:r>
              <a:rPr lang="fr-FR" sz="1400" dirty="0"/>
              <a:t>? Présence, performativité, actualité dans quelques créations </a:t>
            </a:r>
            <a:r>
              <a:rPr lang="fr-FR" sz="1400" dirty="0" err="1"/>
              <a:t>trans</a:t>
            </a:r>
            <a:r>
              <a:rPr lang="fr-FR" sz="1400" dirty="0"/>
              <a:t>-modernes (M. Marin, F. </a:t>
            </a:r>
            <a:r>
              <a:rPr lang="fr-FR" sz="1400" dirty="0" err="1"/>
              <a:t>Chaignaud</a:t>
            </a:r>
            <a:r>
              <a:rPr lang="fr-FR" sz="1400" dirty="0"/>
              <a:t>, </a:t>
            </a:r>
            <a:r>
              <a:rPr lang="fr-FR" sz="1400" dirty="0" err="1" smtClean="0"/>
              <a:t>C.Ikeda</a:t>
            </a:r>
            <a:r>
              <a:rPr lang="fr-FR" sz="1400" dirty="0"/>
              <a:t>, O. Dubois) », in C. F. Stock &amp; P. Germain-Thomas (</a:t>
            </a:r>
            <a:r>
              <a:rPr lang="fr-FR" sz="1400" dirty="0" err="1"/>
              <a:t>Eds</a:t>
            </a:r>
            <a:r>
              <a:rPr lang="fr-FR" sz="1400" dirty="0"/>
              <a:t>.), </a:t>
            </a:r>
            <a:r>
              <a:rPr lang="fr-FR" sz="1400" i="1" dirty="0" err="1"/>
              <a:t>Contemporising</a:t>
            </a:r>
            <a:r>
              <a:rPr lang="fr-FR" sz="1400" i="1" dirty="0"/>
              <a:t> the </a:t>
            </a:r>
            <a:r>
              <a:rPr lang="fr-FR" sz="1400" i="1" dirty="0" err="1"/>
              <a:t>past</a:t>
            </a:r>
            <a:r>
              <a:rPr lang="fr-FR" sz="1400" i="1" dirty="0"/>
              <a:t>: </a:t>
            </a:r>
            <a:r>
              <a:rPr lang="fr-FR" sz="1400" i="1" dirty="0" err="1"/>
              <a:t>envisaging</a:t>
            </a:r>
            <a:r>
              <a:rPr lang="fr-FR" sz="1400" i="1" dirty="0"/>
              <a:t> the future, </a:t>
            </a:r>
            <a:r>
              <a:rPr lang="fr-FR" sz="1400" i="1" dirty="0" smtClean="0"/>
              <a:t>WDA Global </a:t>
            </a:r>
            <a:r>
              <a:rPr lang="fr-FR" sz="1400" i="1" dirty="0" err="1"/>
              <a:t>Summit</a:t>
            </a:r>
            <a:r>
              <a:rPr lang="fr-FR" sz="1400" i="1" dirty="0"/>
              <a:t>, Angers, 6–11 July 2014</a:t>
            </a:r>
            <a:r>
              <a:rPr lang="fr-FR" sz="1400" dirty="0"/>
              <a:t> (</a:t>
            </a:r>
            <a:r>
              <a:rPr lang="fr-FR" sz="1400" dirty="0">
                <a:hlinkClick r:id="rId2"/>
              </a:rPr>
              <a:t>http://www.ausdance.org.au</a:t>
            </a:r>
            <a:r>
              <a:rPr lang="fr-FR" sz="1400" dirty="0" smtClean="0"/>
              <a:t>)</a:t>
            </a:r>
          </a:p>
          <a:p>
            <a:r>
              <a:rPr lang="fr-FR" sz="1400" dirty="0"/>
              <a:t>« Paradoxes of </a:t>
            </a:r>
            <a:r>
              <a:rPr lang="fr-FR" sz="1400" dirty="0" err="1"/>
              <a:t>Spectacular</a:t>
            </a:r>
            <a:r>
              <a:rPr lang="fr-FR" sz="1400" dirty="0"/>
              <a:t>/</a:t>
            </a:r>
            <a:r>
              <a:rPr lang="fr-FR" sz="1400" dirty="0" err="1"/>
              <a:t>Political</a:t>
            </a:r>
            <a:r>
              <a:rPr lang="fr-FR" sz="1400" dirty="0"/>
              <a:t> </a:t>
            </a:r>
            <a:r>
              <a:rPr lang="fr-FR" sz="1400" dirty="0" err="1"/>
              <a:t>Performativity</a:t>
            </a:r>
            <a:r>
              <a:rPr lang="fr-FR" sz="1400" dirty="0"/>
              <a:t>: </a:t>
            </a:r>
            <a:r>
              <a:rPr lang="fr-FR" sz="1400" dirty="0" err="1"/>
              <a:t>Dionysiac</a:t>
            </a:r>
            <a:r>
              <a:rPr lang="fr-FR" sz="1400" dirty="0"/>
              <a:t> Dance in </a:t>
            </a:r>
            <a:r>
              <a:rPr lang="fr-FR" sz="1400" dirty="0" err="1"/>
              <a:t>Classical</a:t>
            </a:r>
            <a:r>
              <a:rPr lang="fr-FR" sz="1400" dirty="0"/>
              <a:t> </a:t>
            </a:r>
            <a:r>
              <a:rPr lang="fr-FR" sz="1400" dirty="0" err="1"/>
              <a:t>Greek</a:t>
            </a:r>
            <a:r>
              <a:rPr lang="fr-FR" sz="1400" dirty="0"/>
              <a:t> </a:t>
            </a:r>
            <a:r>
              <a:rPr lang="fr-FR" sz="1400" dirty="0" err="1"/>
              <a:t>Theatre</a:t>
            </a:r>
            <a:r>
              <a:rPr lang="fr-FR" sz="1400" dirty="0"/>
              <a:t>, Olivier Dubois’ </a:t>
            </a:r>
            <a:r>
              <a:rPr lang="fr-FR" sz="1400" i="1" dirty="0"/>
              <a:t>Tragédie</a:t>
            </a:r>
            <a:r>
              <a:rPr lang="fr-FR" sz="1400" dirty="0"/>
              <a:t>, the </a:t>
            </a:r>
            <a:r>
              <a:rPr lang="fr-FR" sz="1400" dirty="0" err="1"/>
              <a:t>Femen’s</a:t>
            </a:r>
            <a:r>
              <a:rPr lang="fr-FR" sz="1400" dirty="0"/>
              <a:t> </a:t>
            </a:r>
            <a:r>
              <a:rPr lang="fr-FR" sz="1400" dirty="0" err="1"/>
              <a:t>Sextremist</a:t>
            </a:r>
            <a:r>
              <a:rPr lang="fr-FR" sz="1400" dirty="0"/>
              <a:t> </a:t>
            </a:r>
            <a:r>
              <a:rPr lang="fr-FR" sz="1400" dirty="0" err="1"/>
              <a:t>Protests</a:t>
            </a:r>
            <a:r>
              <a:rPr lang="fr-FR" sz="1400" dirty="0"/>
              <a:t>, and </a:t>
            </a:r>
            <a:r>
              <a:rPr lang="fr-FR" sz="1400" dirty="0" err="1"/>
              <a:t>Trajal</a:t>
            </a:r>
            <a:r>
              <a:rPr lang="fr-FR" sz="1400" dirty="0"/>
              <a:t> </a:t>
            </a:r>
            <a:r>
              <a:rPr lang="fr-FR" sz="1400" dirty="0" err="1"/>
              <a:t>Harrell’s</a:t>
            </a:r>
            <a:r>
              <a:rPr lang="fr-FR" sz="1400" dirty="0"/>
              <a:t> </a:t>
            </a:r>
            <a:r>
              <a:rPr lang="fr-FR" sz="1400" i="1" dirty="0"/>
              <a:t>Antigone SR.</a:t>
            </a:r>
            <a:r>
              <a:rPr lang="fr-FR" sz="1400" dirty="0"/>
              <a:t>, in </a:t>
            </a:r>
            <a:r>
              <a:rPr lang="fr-FR" sz="1400" i="1" dirty="0" err="1"/>
              <a:t>Congress</a:t>
            </a:r>
            <a:r>
              <a:rPr lang="fr-FR" sz="1400" i="1" dirty="0"/>
              <a:t> on </a:t>
            </a:r>
            <a:r>
              <a:rPr lang="fr-FR" sz="1400" i="1" dirty="0" err="1"/>
              <a:t>Research</a:t>
            </a:r>
            <a:r>
              <a:rPr lang="fr-FR" sz="1400" i="1" dirty="0"/>
              <a:t> in Dance </a:t>
            </a:r>
            <a:r>
              <a:rPr lang="fr-FR" sz="1400" i="1" dirty="0" err="1"/>
              <a:t>Conference</a:t>
            </a:r>
            <a:r>
              <a:rPr lang="fr-FR" sz="1400" i="1" dirty="0"/>
              <a:t> </a:t>
            </a:r>
            <a:r>
              <a:rPr lang="fr-FR" sz="1400" i="1" dirty="0" err="1"/>
              <a:t>Proceedings</a:t>
            </a:r>
            <a:r>
              <a:rPr lang="fr-FR" sz="1400" dirty="0"/>
              <a:t>, </a:t>
            </a:r>
            <a:r>
              <a:rPr lang="fr-FR" sz="1400" i="1" dirty="0" err="1"/>
              <a:t>Cut</a:t>
            </a:r>
            <a:r>
              <a:rPr lang="fr-FR" sz="1400" i="1" dirty="0"/>
              <a:t> and </a:t>
            </a:r>
            <a:r>
              <a:rPr lang="fr-FR" sz="1400" i="1" dirty="0" err="1"/>
              <a:t>Paste</a:t>
            </a:r>
            <a:r>
              <a:rPr lang="fr-FR" sz="1400" i="1" dirty="0"/>
              <a:t> : Dance </a:t>
            </a:r>
            <a:r>
              <a:rPr lang="fr-FR" sz="1400" i="1" dirty="0" err="1"/>
              <a:t>Advocacy</a:t>
            </a:r>
            <a:r>
              <a:rPr lang="fr-FR" sz="1400" i="1" dirty="0"/>
              <a:t> in the Age of </a:t>
            </a:r>
            <a:r>
              <a:rPr lang="fr-FR" sz="1400" i="1" dirty="0" err="1"/>
              <a:t>Austerity</a:t>
            </a:r>
            <a:r>
              <a:rPr lang="fr-FR" sz="1400" i="1" dirty="0"/>
              <a:t> (</a:t>
            </a:r>
            <a:r>
              <a:rPr lang="fr-FR" sz="1400" i="1" dirty="0" err="1"/>
              <a:t>June</a:t>
            </a:r>
            <a:r>
              <a:rPr lang="fr-FR" sz="1400" i="1" dirty="0"/>
              <a:t> 4-7 2014, </a:t>
            </a:r>
            <a:r>
              <a:rPr lang="fr-FR" sz="1400" i="1" dirty="0" err="1"/>
              <a:t>Athens</a:t>
            </a:r>
            <a:r>
              <a:rPr lang="fr-FR" sz="1400" i="1" dirty="0"/>
              <a:t>)</a:t>
            </a:r>
            <a:r>
              <a:rPr lang="fr-FR" sz="1400" dirty="0"/>
              <a:t>, Cambridge </a:t>
            </a:r>
            <a:r>
              <a:rPr lang="fr-FR" sz="1400" dirty="0" smtClean="0"/>
              <a:t>UP, </a:t>
            </a:r>
            <a:r>
              <a:rPr lang="fr-FR" sz="1400" dirty="0" err="1"/>
              <a:t>october</a:t>
            </a:r>
            <a:r>
              <a:rPr lang="fr-FR" sz="1400" dirty="0"/>
              <a:t> 2016, p. 27-37</a:t>
            </a:r>
            <a:r>
              <a:rPr lang="fr-FR" sz="1400" dirty="0" smtClean="0"/>
              <a:t>,</a:t>
            </a:r>
            <a:r>
              <a:rPr lang="fr-FR" sz="1400" u="sng" dirty="0" smtClean="0"/>
              <a:t>https</a:t>
            </a:r>
            <a:r>
              <a:rPr lang="fr-FR" sz="1400" u="sng" dirty="0"/>
              <a:t>://www.cambridge.org/core/journals/congress-on-research-in-dance</a:t>
            </a:r>
            <a:r>
              <a:rPr lang="fr-FR" sz="1400" u="sng" dirty="0" smtClean="0"/>
              <a:t>/</a:t>
            </a:r>
          </a:p>
          <a:p>
            <a:r>
              <a:rPr lang="fr-FR" sz="1400" dirty="0" smtClean="0"/>
              <a:t>«  </a:t>
            </a:r>
            <a:r>
              <a:rPr lang="fr-FR" sz="1400" dirty="0" err="1"/>
              <a:t>Interplays</a:t>
            </a:r>
            <a:r>
              <a:rPr lang="fr-FR" sz="1400" dirty="0"/>
              <a:t> </a:t>
            </a:r>
            <a:r>
              <a:rPr lang="fr-FR" sz="1400" dirty="0" err="1"/>
              <a:t>between</a:t>
            </a:r>
            <a:r>
              <a:rPr lang="fr-FR" sz="1400" dirty="0"/>
              <a:t> </a:t>
            </a:r>
            <a:r>
              <a:rPr lang="fr-FR" sz="1400" dirty="0" err="1"/>
              <a:t>Politics</a:t>
            </a:r>
            <a:r>
              <a:rPr lang="fr-FR" sz="1400" dirty="0"/>
              <a:t> and </a:t>
            </a:r>
            <a:r>
              <a:rPr lang="fr-FR" sz="1400" dirty="0" err="1"/>
              <a:t>Amateurism</a:t>
            </a:r>
            <a:r>
              <a:rPr lang="fr-FR" sz="1400" dirty="0"/>
              <a:t> : </a:t>
            </a:r>
            <a:r>
              <a:rPr lang="fr-FR" sz="1400" dirty="0" err="1"/>
              <a:t>Ritual</a:t>
            </a:r>
            <a:r>
              <a:rPr lang="fr-FR" sz="1400" dirty="0"/>
              <a:t> and Spectacle in </a:t>
            </a:r>
            <a:r>
              <a:rPr lang="fr-FR" sz="1400" dirty="0" err="1"/>
              <a:t>Ancient</a:t>
            </a:r>
            <a:r>
              <a:rPr lang="fr-FR" sz="1400" dirty="0"/>
              <a:t> </a:t>
            </a:r>
            <a:r>
              <a:rPr lang="fr-FR" sz="1400" dirty="0" err="1"/>
              <a:t>Greece</a:t>
            </a:r>
            <a:r>
              <a:rPr lang="fr-FR" sz="1400" dirty="0"/>
              <a:t> and </a:t>
            </a:r>
            <a:r>
              <a:rPr lang="fr-FR" sz="1400" dirty="0" err="1"/>
              <a:t>some</a:t>
            </a:r>
            <a:r>
              <a:rPr lang="fr-FR" sz="1400" dirty="0"/>
              <a:t> Post-modern </a:t>
            </a:r>
            <a:r>
              <a:rPr lang="fr-FR" sz="1400" dirty="0" err="1"/>
              <a:t>Experiments</a:t>
            </a:r>
            <a:r>
              <a:rPr lang="fr-FR" sz="1400" dirty="0"/>
              <a:t> (</a:t>
            </a:r>
            <a:r>
              <a:rPr lang="fr-FR" sz="1400" dirty="0" err="1"/>
              <a:t>Castellucci</a:t>
            </a:r>
            <a:r>
              <a:rPr lang="fr-FR" sz="1400" dirty="0"/>
              <a:t>, </a:t>
            </a:r>
            <a:r>
              <a:rPr lang="fr-FR" sz="1400" dirty="0" err="1"/>
              <a:t>Bagouet</a:t>
            </a:r>
            <a:r>
              <a:rPr lang="fr-FR" sz="1400" dirty="0"/>
              <a:t>, Duboc, </a:t>
            </a:r>
            <a:r>
              <a:rPr lang="fr-FR" sz="1400" dirty="0" err="1"/>
              <a:t>Halprin</a:t>
            </a:r>
            <a:r>
              <a:rPr lang="fr-FR" sz="1400" dirty="0" smtClean="0"/>
              <a:t>) » </a:t>
            </a:r>
            <a:r>
              <a:rPr lang="fr-FR" sz="1400" dirty="0"/>
              <a:t>(SDHS 2010 </a:t>
            </a:r>
            <a:r>
              <a:rPr lang="fr-FR" sz="1400" dirty="0" err="1"/>
              <a:t>Conference</a:t>
            </a:r>
            <a:r>
              <a:rPr lang="fr-FR" sz="1400" dirty="0"/>
              <a:t>, </a:t>
            </a:r>
            <a:r>
              <a:rPr lang="fr-FR" sz="1400" i="1" dirty="0"/>
              <a:t>Dance and Spectacle</a:t>
            </a:r>
            <a:r>
              <a:rPr lang="fr-FR" sz="1400" dirty="0"/>
              <a:t>, 8-11 </a:t>
            </a:r>
            <a:r>
              <a:rPr lang="fr-FR" sz="1400" dirty="0" err="1"/>
              <a:t>july</a:t>
            </a:r>
            <a:r>
              <a:rPr lang="fr-FR" sz="1400" dirty="0"/>
              <a:t>, </a:t>
            </a:r>
            <a:r>
              <a:rPr lang="fr-FR" sz="1400" dirty="0" err="1"/>
              <a:t>Univ</a:t>
            </a:r>
            <a:r>
              <a:rPr lang="fr-FR" sz="1400" dirty="0"/>
              <a:t>. of Surrey, </a:t>
            </a:r>
            <a:r>
              <a:rPr lang="fr-FR" sz="1400" dirty="0" err="1"/>
              <a:t>Guilford</a:t>
            </a:r>
            <a:r>
              <a:rPr lang="fr-FR" sz="1400" dirty="0"/>
              <a:t> &amp; The Place, London, UK)</a:t>
            </a:r>
            <a:r>
              <a:rPr lang="fr-FR" sz="1400" dirty="0" smtClean="0"/>
              <a:t>, </a:t>
            </a:r>
            <a:r>
              <a:rPr lang="fr-FR" sz="1400" u="sng" dirty="0"/>
              <a:t>http://</a:t>
            </a:r>
            <a:r>
              <a:rPr lang="fr-FR" sz="1400" u="sng" dirty="0" err="1"/>
              <a:t>sdhs.scripts.mit.edu</a:t>
            </a:r>
            <a:r>
              <a:rPr lang="fr-FR" sz="1400" u="sng" dirty="0"/>
              <a:t>/</a:t>
            </a:r>
            <a:r>
              <a:rPr lang="fr-FR" sz="1400" u="sng" dirty="0" err="1"/>
              <a:t>proceedings</a:t>
            </a:r>
            <a:r>
              <a:rPr lang="fr-FR" sz="1400" u="sng" dirty="0"/>
              <a:t>/2010/#</a:t>
            </a:r>
            <a:r>
              <a:rPr lang="fr-FR" sz="1400" u="sng" dirty="0" err="1"/>
              <a:t>papers</a:t>
            </a:r>
            <a:r>
              <a:rPr lang="fr-FR" sz="1400" u="sng" dirty="0"/>
              <a:t> </a:t>
            </a:r>
            <a:r>
              <a:rPr lang="fr-FR" sz="1400" dirty="0"/>
              <a:t>, p. 33-48</a:t>
            </a:r>
            <a:r>
              <a:rPr lang="fr-FR" sz="1400" dirty="0"/>
              <a:t> </a:t>
            </a:r>
            <a:endParaRPr lang="fr-FR" sz="1400" dirty="0" smtClean="0"/>
          </a:p>
          <a:p>
            <a:pPr marL="0" indent="0">
              <a:buNone/>
            </a:pPr>
            <a:endParaRPr lang="fr-FR" sz="1400" u="sng" dirty="0" smtClean="0"/>
          </a:p>
          <a:p>
            <a:pPr marL="0" indent="0">
              <a:buNone/>
            </a:pPr>
            <a:endParaRPr lang="fr-FR" sz="1400" u="sng" dirty="0" smtClean="0"/>
          </a:p>
          <a:p>
            <a:r>
              <a:rPr lang="fr-FR" sz="1400" dirty="0"/>
              <a:t>Judith Butler &amp; </a:t>
            </a:r>
            <a:r>
              <a:rPr lang="fr-FR" sz="1400" dirty="0" err="1"/>
              <a:t>Athena</a:t>
            </a:r>
            <a:r>
              <a:rPr lang="fr-FR" sz="1400" dirty="0"/>
              <a:t> </a:t>
            </a:r>
            <a:r>
              <a:rPr lang="fr-FR" sz="1400" dirty="0" err="1"/>
              <a:t>Athanassiou</a:t>
            </a:r>
            <a:r>
              <a:rPr lang="fr-FR" sz="1400" dirty="0"/>
              <a:t>, </a:t>
            </a:r>
            <a:r>
              <a:rPr lang="fr-FR" sz="1400" i="1" dirty="0" err="1"/>
              <a:t>Dispossession</a:t>
            </a:r>
            <a:r>
              <a:rPr lang="fr-FR" sz="1400" i="1" dirty="0"/>
              <a:t>: the Performative in the </a:t>
            </a:r>
            <a:r>
              <a:rPr lang="fr-FR" sz="1400" i="1" dirty="0" err="1"/>
              <a:t>Political</a:t>
            </a:r>
            <a:r>
              <a:rPr lang="fr-FR" sz="1400" i="1" dirty="0"/>
              <a:t> </a:t>
            </a:r>
            <a:r>
              <a:rPr lang="fr-FR" sz="1400" dirty="0"/>
              <a:t>, </a:t>
            </a:r>
            <a:r>
              <a:rPr lang="fr-FR" sz="1400" dirty="0" err="1"/>
              <a:t>Polity</a:t>
            </a:r>
            <a:r>
              <a:rPr lang="fr-FR" sz="1400" dirty="0"/>
              <a:t> </a:t>
            </a:r>
            <a:r>
              <a:rPr lang="fr-FR" sz="1400" dirty="0" err="1"/>
              <a:t>Press</a:t>
            </a:r>
            <a:r>
              <a:rPr lang="fr-FR" sz="1400" dirty="0"/>
              <a:t>, Cambridge, 2013 et Judith Butler, </a:t>
            </a:r>
            <a:r>
              <a:rPr lang="fr-FR" sz="1400" i="1" dirty="0"/>
              <a:t>Notes </a:t>
            </a:r>
            <a:r>
              <a:rPr lang="fr-FR" sz="1400" i="1" dirty="0" err="1"/>
              <a:t>Toward</a:t>
            </a:r>
            <a:r>
              <a:rPr lang="fr-FR" sz="1400" i="1" dirty="0"/>
              <a:t> a Performative </a:t>
            </a:r>
            <a:r>
              <a:rPr lang="fr-FR" sz="1400" i="1" dirty="0" err="1"/>
              <a:t>Theory</a:t>
            </a:r>
            <a:r>
              <a:rPr lang="fr-FR" sz="1400" i="1" dirty="0"/>
              <a:t> of </a:t>
            </a:r>
            <a:r>
              <a:rPr lang="fr-FR" sz="1400" i="1" dirty="0" err="1"/>
              <a:t>Assembly</a:t>
            </a:r>
            <a:r>
              <a:rPr lang="fr-FR" sz="1400" dirty="0"/>
              <a:t>, Harvard, </a:t>
            </a:r>
            <a:r>
              <a:rPr lang="fr-FR" sz="1400" dirty="0" smtClean="0"/>
              <a:t>2015</a:t>
            </a:r>
          </a:p>
          <a:p>
            <a:r>
              <a:rPr lang="fr-FR" sz="1400" dirty="0" smtClean="0"/>
              <a:t>Gilles Deleuze &amp; Félix Guattari, « Comment se fait un corps sans organes? », </a:t>
            </a:r>
            <a:r>
              <a:rPr lang="fr-FR" sz="1400" i="1" dirty="0" smtClean="0"/>
              <a:t>Mille Plateaux</a:t>
            </a:r>
            <a:r>
              <a:rPr lang="fr-FR" sz="1400" dirty="0" smtClean="0"/>
              <a:t>, Minuit, 1980</a:t>
            </a:r>
          </a:p>
          <a:p>
            <a:r>
              <a:rPr lang="fr-FR" sz="1400" dirty="0"/>
              <a:t>Aurore </a:t>
            </a:r>
            <a:r>
              <a:rPr lang="fr-FR" sz="1400" dirty="0" err="1"/>
              <a:t>Desprées</a:t>
            </a:r>
            <a:r>
              <a:rPr lang="fr-FR" sz="1400" dirty="0"/>
              <a:t>, </a:t>
            </a:r>
            <a:r>
              <a:rPr lang="fr-FR" sz="1400" i="1" dirty="0"/>
              <a:t>Gestes en éclats. Art, danse et performance</a:t>
            </a:r>
            <a:r>
              <a:rPr lang="fr-FR" sz="1400" dirty="0"/>
              <a:t>, Les Presses du Réel, Besançon, 2016, « Carte de l’ouvrage » en quatre espaces </a:t>
            </a:r>
            <a:r>
              <a:rPr lang="fr-FR" sz="1400" i="1" dirty="0"/>
              <a:t>: Notion de performance / Performance et document / Dispositifs, espaces, temps / Corps, gestes, </a:t>
            </a:r>
            <a:r>
              <a:rPr lang="fr-FR" sz="1400" i="1" dirty="0" smtClean="0"/>
              <a:t>politiques</a:t>
            </a:r>
            <a:endParaRPr lang="fr-FR" sz="1400" dirty="0" smtClean="0"/>
          </a:p>
          <a:p>
            <a:r>
              <a:rPr lang="fr-FR" sz="1400" dirty="0"/>
              <a:t>John Dewey, </a:t>
            </a:r>
            <a:r>
              <a:rPr lang="fr-FR" sz="1400" i="1" dirty="0"/>
              <a:t>Art and </a:t>
            </a:r>
            <a:r>
              <a:rPr lang="fr-FR" sz="1400" i="1" dirty="0" err="1"/>
              <a:t>Experience</a:t>
            </a:r>
            <a:r>
              <a:rPr lang="fr-FR" sz="1400" dirty="0"/>
              <a:t>, </a:t>
            </a:r>
            <a:r>
              <a:rPr lang="fr-FR" sz="1400" dirty="0" err="1"/>
              <a:t>Balch</a:t>
            </a:r>
            <a:r>
              <a:rPr lang="fr-FR" sz="1400" dirty="0"/>
              <a:t>, 1934</a:t>
            </a:r>
          </a:p>
          <a:p>
            <a:r>
              <a:rPr lang="fr-FR" sz="1400" dirty="0"/>
              <a:t>Barbara </a:t>
            </a:r>
            <a:r>
              <a:rPr lang="fr-FR" sz="1400" dirty="0" err="1"/>
              <a:t>Formis</a:t>
            </a:r>
            <a:r>
              <a:rPr lang="fr-FR" sz="1400" dirty="0"/>
              <a:t>, « La performance de la vie », in Lucia </a:t>
            </a:r>
            <a:r>
              <a:rPr lang="fr-FR" sz="1400" dirty="0" err="1"/>
              <a:t>Angelino</a:t>
            </a:r>
            <a:r>
              <a:rPr lang="fr-FR" sz="1400" dirty="0"/>
              <a:t> (</a:t>
            </a:r>
            <a:r>
              <a:rPr lang="fr-FR" sz="1400" dirty="0" err="1"/>
              <a:t>dir</a:t>
            </a:r>
            <a:r>
              <a:rPr lang="fr-FR" sz="1400" dirty="0"/>
              <a:t>.), </a:t>
            </a:r>
            <a:r>
              <a:rPr lang="fr-FR" sz="1400" i="1" dirty="0"/>
              <a:t>Quand le geste fait sens</a:t>
            </a:r>
            <a:r>
              <a:rPr lang="fr-FR" sz="1400" dirty="0"/>
              <a:t>, Éd. </a:t>
            </a:r>
            <a:r>
              <a:rPr lang="fr-FR" sz="1400" dirty="0" err="1"/>
              <a:t>Mimêsis</a:t>
            </a:r>
            <a:r>
              <a:rPr lang="fr-FR" sz="1400" dirty="0"/>
              <a:t>, Philosophie, </a:t>
            </a:r>
            <a:r>
              <a:rPr lang="fr-FR" sz="1400" dirty="0" smtClean="0"/>
              <a:t>2015</a:t>
            </a:r>
          </a:p>
          <a:p>
            <a:r>
              <a:rPr lang="fr-FR" sz="1400" dirty="0" err="1"/>
              <a:t>Siegmund</a:t>
            </a:r>
            <a:r>
              <a:rPr lang="fr-FR" sz="1400" dirty="0"/>
              <a:t> Gerald &amp; Stefan </a:t>
            </a:r>
            <a:r>
              <a:rPr lang="fr-FR" sz="1400" dirty="0" err="1"/>
              <a:t>Hölscher</a:t>
            </a:r>
            <a:r>
              <a:rPr lang="fr-FR" sz="1400" dirty="0"/>
              <a:t> (</a:t>
            </a:r>
            <a:r>
              <a:rPr lang="fr-FR" sz="1400" dirty="0" err="1"/>
              <a:t>eds</a:t>
            </a:r>
            <a:r>
              <a:rPr lang="fr-FR" sz="1400" dirty="0"/>
              <a:t>.), </a:t>
            </a:r>
            <a:r>
              <a:rPr lang="fr-FR" sz="1400" i="1" dirty="0"/>
              <a:t>Dance, </a:t>
            </a:r>
            <a:r>
              <a:rPr lang="fr-FR" sz="1400" i="1" dirty="0" err="1"/>
              <a:t>Politics</a:t>
            </a:r>
            <a:r>
              <a:rPr lang="fr-FR" sz="1400" i="1" dirty="0"/>
              <a:t> &amp; Co-</a:t>
            </a:r>
            <a:r>
              <a:rPr lang="fr-FR" sz="1400" i="1" dirty="0" err="1"/>
              <a:t>Immunity</a:t>
            </a:r>
            <a:r>
              <a:rPr lang="fr-FR" sz="1400" i="1" dirty="0"/>
              <a:t>. </a:t>
            </a:r>
            <a:r>
              <a:rPr lang="fr-FR" sz="1400" i="1" dirty="0" err="1"/>
              <a:t>Thinking</a:t>
            </a:r>
            <a:r>
              <a:rPr lang="fr-FR" sz="1400" i="1" dirty="0"/>
              <a:t> </a:t>
            </a:r>
            <a:r>
              <a:rPr lang="fr-FR" sz="1400" i="1" dirty="0" err="1"/>
              <a:t>Resistances</a:t>
            </a:r>
            <a:r>
              <a:rPr lang="fr-FR" sz="1400" i="1" dirty="0"/>
              <a:t> </a:t>
            </a:r>
            <a:r>
              <a:rPr lang="fr-FR" sz="1400" dirty="0"/>
              <a:t>, Vol. I, diaphanes, </a:t>
            </a:r>
            <a:r>
              <a:rPr lang="fr-FR" sz="1400" dirty="0" err="1"/>
              <a:t>Zürich-Berlin</a:t>
            </a:r>
            <a:r>
              <a:rPr lang="fr-FR" sz="1400" dirty="0"/>
              <a:t>, 2013, p. 247-258: Ramsay Burt, « The </a:t>
            </a:r>
            <a:r>
              <a:rPr lang="fr-FR" sz="1400" dirty="0" err="1"/>
              <a:t>Biopolitics</a:t>
            </a:r>
            <a:r>
              <a:rPr lang="fr-FR" sz="1400" dirty="0"/>
              <a:t> of </a:t>
            </a:r>
            <a:r>
              <a:rPr lang="fr-FR" sz="1400" dirty="0" err="1"/>
              <a:t>Modernist</a:t>
            </a:r>
            <a:r>
              <a:rPr lang="fr-FR" sz="1400" dirty="0"/>
              <a:t> Dance and Suffragette </a:t>
            </a:r>
            <a:r>
              <a:rPr lang="fr-FR" sz="1400" dirty="0" err="1"/>
              <a:t>Protest</a:t>
            </a:r>
            <a:r>
              <a:rPr lang="fr-FR" sz="1400" dirty="0"/>
              <a:t> »</a:t>
            </a:r>
            <a:r>
              <a:rPr lang="fr-FR" sz="1400" dirty="0" smtClean="0"/>
              <a:t>,</a:t>
            </a:r>
          </a:p>
          <a:p>
            <a:r>
              <a:rPr lang="fr-FR" sz="1400" dirty="0" smtClean="0"/>
              <a:t>Georges </a:t>
            </a:r>
            <a:r>
              <a:rPr lang="fr-FR" sz="1400" dirty="0" err="1" smtClean="0"/>
              <a:t>Kleiber</a:t>
            </a:r>
            <a:r>
              <a:rPr lang="fr-FR" sz="1400" dirty="0" smtClean="0"/>
              <a:t>, </a:t>
            </a:r>
            <a:r>
              <a:rPr lang="fr-FR" sz="1400" i="1" dirty="0" smtClean="0"/>
              <a:t>La sémantique du prototype. Catégories et sens lexical</a:t>
            </a:r>
            <a:r>
              <a:rPr lang="fr-FR" sz="1400" dirty="0" smtClean="0"/>
              <a:t>, PUF, 1990</a:t>
            </a:r>
          </a:p>
          <a:p>
            <a:r>
              <a:rPr lang="fr-FR" sz="1400" dirty="0"/>
              <a:t>Jacques </a:t>
            </a:r>
            <a:r>
              <a:rPr lang="fr-FR" sz="1400" dirty="0" err="1"/>
              <a:t>Rancière</a:t>
            </a:r>
            <a:r>
              <a:rPr lang="fr-FR" sz="1400" i="1" dirty="0"/>
              <a:t>, Le Spectateur émancipé</a:t>
            </a:r>
            <a:r>
              <a:rPr lang="fr-FR" sz="1400" dirty="0" smtClean="0"/>
              <a:t>, La </a:t>
            </a:r>
            <a:r>
              <a:rPr lang="fr-FR" sz="1400" dirty="0"/>
              <a:t>Fabrique, </a:t>
            </a:r>
            <a:r>
              <a:rPr lang="fr-FR" sz="1400" dirty="0" smtClean="0"/>
              <a:t>2008</a:t>
            </a:r>
          </a:p>
          <a:p>
            <a:r>
              <a:rPr lang="fr-FR" sz="1400" dirty="0"/>
              <a:t>Paolo </a:t>
            </a:r>
            <a:r>
              <a:rPr lang="fr-FR" sz="1400" dirty="0" err="1"/>
              <a:t>Virno</a:t>
            </a:r>
            <a:r>
              <a:rPr lang="fr-FR" sz="1400" i="1" dirty="0"/>
              <a:t>, Essai sur la négation. Pour une anthropologie linguistique</a:t>
            </a:r>
            <a:r>
              <a:rPr lang="fr-FR" sz="1400" dirty="0"/>
              <a:t>, L’Éclat, Philosophie imaginaire, 2016, en particulier chap. I « Prologue. Neurone miroirs et faculté de nier », p. 7-</a:t>
            </a:r>
            <a:r>
              <a:rPr lang="fr-FR" sz="1400" dirty="0" smtClean="0"/>
              <a:t>20</a:t>
            </a:r>
          </a:p>
          <a:p>
            <a:r>
              <a:rPr lang="fr-FR" sz="1400" dirty="0" smtClean="0"/>
              <a:t>Joëlle </a:t>
            </a:r>
            <a:r>
              <a:rPr lang="fr-FR" sz="1400" dirty="0" err="1"/>
              <a:t>Zask</a:t>
            </a:r>
            <a:r>
              <a:rPr lang="fr-FR" sz="1400" dirty="0"/>
              <a:t>, </a:t>
            </a:r>
            <a:r>
              <a:rPr lang="fr-FR" sz="1400" i="1" dirty="0"/>
              <a:t>Art et démocratie : peuples </a:t>
            </a:r>
            <a:r>
              <a:rPr lang="fr-FR" sz="1400" i="1" dirty="0" smtClean="0"/>
              <a:t>de l’art</a:t>
            </a:r>
            <a:r>
              <a:rPr lang="fr-FR" sz="1400" dirty="0"/>
              <a:t>, PUF, 2003, et </a:t>
            </a:r>
            <a:r>
              <a:rPr lang="fr-FR" sz="1400" i="1" dirty="0"/>
              <a:t>Participer : essai sur les formes démocratiques de la participation</a:t>
            </a:r>
            <a:r>
              <a:rPr lang="fr-FR" sz="1400" dirty="0"/>
              <a:t>, </a:t>
            </a:r>
            <a:r>
              <a:rPr lang="fr-FR" sz="1400" dirty="0" err="1"/>
              <a:t>Latresne</a:t>
            </a:r>
            <a:r>
              <a:rPr lang="fr-FR" sz="1400" dirty="0"/>
              <a:t>, Le Bord de l’eau, </a:t>
            </a:r>
            <a:r>
              <a:rPr lang="fr-FR" sz="1400" dirty="0" smtClean="0"/>
              <a:t>2011</a:t>
            </a:r>
          </a:p>
        </p:txBody>
      </p:sp>
    </p:spTree>
    <p:extLst>
      <p:ext uri="{BB962C8B-B14F-4D97-AF65-F5344CB8AC3E}">
        <p14:creationId xmlns:p14="http://schemas.microsoft.com/office/powerpoint/2010/main" val="11426616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048100"/>
            <a:ext cx="8229600" cy="5078063"/>
          </a:xfrm>
        </p:spPr>
        <p:txBody>
          <a:bodyPr/>
          <a:lstStyle/>
          <a:p>
            <a:pPr marL="0" indent="0">
              <a:buNone/>
            </a:pPr>
            <a:r>
              <a:rPr lang="el-GR" dirty="0" smtClean="0">
                <a:solidFill>
                  <a:srgbClr val="953735"/>
                </a:solidFill>
              </a:rPr>
              <a:t>∞</a:t>
            </a:r>
          </a:p>
          <a:p>
            <a:pPr marL="0" indent="0" algn="ctr">
              <a:buNone/>
            </a:pPr>
            <a:endParaRPr lang="el-GR" dirty="0" smtClean="0">
              <a:solidFill>
                <a:srgbClr val="953735"/>
              </a:solidFill>
            </a:endParaRPr>
          </a:p>
          <a:p>
            <a:pPr marL="0" indent="0">
              <a:buNone/>
            </a:pPr>
            <a:r>
              <a:rPr lang="fr-FR" dirty="0" err="1" smtClean="0">
                <a:solidFill>
                  <a:srgbClr val="953735"/>
                </a:solidFill>
              </a:rPr>
              <a:t>Thank</a:t>
            </a:r>
            <a:r>
              <a:rPr lang="fr-FR" dirty="0" smtClean="0">
                <a:solidFill>
                  <a:srgbClr val="953735"/>
                </a:solidFill>
              </a:rPr>
              <a:t> </a:t>
            </a:r>
            <a:r>
              <a:rPr lang="fr-FR" dirty="0" err="1" smtClean="0">
                <a:solidFill>
                  <a:srgbClr val="953735"/>
                </a:solidFill>
              </a:rPr>
              <a:t>you</a:t>
            </a:r>
            <a:r>
              <a:rPr lang="fr-FR" dirty="0" smtClean="0">
                <a:solidFill>
                  <a:srgbClr val="953735"/>
                </a:solidFill>
              </a:rPr>
              <a:t> for </a:t>
            </a:r>
            <a:r>
              <a:rPr lang="fr-FR" dirty="0" err="1" smtClean="0">
                <a:solidFill>
                  <a:srgbClr val="953735"/>
                </a:solidFill>
              </a:rPr>
              <a:t>your</a:t>
            </a:r>
            <a:r>
              <a:rPr lang="fr-FR" dirty="0" smtClean="0">
                <a:solidFill>
                  <a:srgbClr val="953735"/>
                </a:solidFill>
              </a:rPr>
              <a:t> attention</a:t>
            </a:r>
            <a:endParaRPr lang="el-GR" dirty="0" smtClean="0">
              <a:solidFill>
                <a:srgbClr val="953735"/>
              </a:solidFill>
            </a:endParaRPr>
          </a:p>
          <a:p>
            <a:pPr marL="0" indent="0">
              <a:buNone/>
            </a:pPr>
            <a:endParaRPr lang="fr-FR" sz="800" dirty="0" smtClean="0">
              <a:solidFill>
                <a:srgbClr val="953735"/>
              </a:solidFill>
            </a:endParaRPr>
          </a:p>
          <a:p>
            <a:pPr marL="0" indent="0" algn="ctr">
              <a:buNone/>
            </a:pPr>
            <a:r>
              <a:rPr lang="fr-FR" dirty="0" smtClean="0">
                <a:solidFill>
                  <a:srgbClr val="953735"/>
                </a:solidFill>
              </a:rPr>
              <a:t>Merci beaucoup pour votre attention</a:t>
            </a:r>
            <a:endParaRPr lang="el-GR" dirty="0" smtClean="0">
              <a:solidFill>
                <a:srgbClr val="953735"/>
              </a:solidFill>
            </a:endParaRPr>
          </a:p>
          <a:p>
            <a:pPr marL="0" indent="0" algn="ctr">
              <a:buNone/>
            </a:pPr>
            <a:endParaRPr lang="fr-FR" sz="800" dirty="0" smtClean="0">
              <a:solidFill>
                <a:srgbClr val="953735"/>
              </a:solidFill>
            </a:endParaRPr>
          </a:p>
          <a:p>
            <a:pPr marL="0" indent="0" algn="r">
              <a:buNone/>
            </a:pPr>
            <a:r>
              <a:rPr lang="el-GR" dirty="0" smtClean="0">
                <a:solidFill>
                  <a:srgbClr val="953735"/>
                </a:solidFill>
              </a:rPr>
              <a:t>Σας ευχαριστώ παρά πολύ για την προσοχή σας</a:t>
            </a:r>
          </a:p>
          <a:p>
            <a:pPr marL="0" indent="0" algn="r">
              <a:buNone/>
            </a:pPr>
            <a:endParaRPr lang="el-GR" dirty="0">
              <a:solidFill>
                <a:srgbClr val="953735"/>
              </a:solidFill>
            </a:endParaRPr>
          </a:p>
          <a:p>
            <a:pPr marL="0" indent="0" algn="r">
              <a:buNone/>
            </a:pPr>
            <a:r>
              <a:rPr lang="el-GR" dirty="0" smtClean="0">
                <a:solidFill>
                  <a:srgbClr val="953735"/>
                </a:solidFill>
              </a:rPr>
              <a:t>∞</a:t>
            </a:r>
            <a:endParaRPr lang="fr-FR" dirty="0">
              <a:solidFill>
                <a:srgbClr val="953735"/>
              </a:solidFill>
            </a:endParaRPr>
          </a:p>
        </p:txBody>
      </p:sp>
    </p:spTree>
    <p:extLst>
      <p:ext uri="{BB962C8B-B14F-4D97-AF65-F5344CB8AC3E}">
        <p14:creationId xmlns:p14="http://schemas.microsoft.com/office/powerpoint/2010/main" val="35556420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1734" y="274637"/>
            <a:ext cx="6793117" cy="2305301"/>
          </a:xfrm>
          <a:solidFill>
            <a:schemeClr val="accent3">
              <a:alpha val="10000"/>
            </a:schemeClr>
          </a:solidFill>
          <a:ln>
            <a:solidFill>
              <a:schemeClr val="tx2">
                <a:lumMod val="40000"/>
                <a:lumOff val="60000"/>
              </a:schemeClr>
            </a:solidFill>
          </a:ln>
        </p:spPr>
        <p:txBody>
          <a:bodyPr>
            <a:noAutofit/>
          </a:bodyPr>
          <a:lstStyle/>
          <a:p>
            <a:pPr algn="l"/>
            <a:r>
              <a:rPr lang="en-GB" sz="2000" dirty="0" smtClean="0">
                <a:solidFill>
                  <a:srgbClr val="953735"/>
                </a:solidFill>
              </a:rPr>
              <a:t/>
            </a:r>
            <a:br>
              <a:rPr lang="en-GB" sz="2000" dirty="0" smtClean="0">
                <a:solidFill>
                  <a:srgbClr val="953735"/>
                </a:solidFill>
              </a:rPr>
            </a:br>
            <a:r>
              <a:rPr lang="en-GB" sz="2000" dirty="0" smtClean="0">
                <a:solidFill>
                  <a:srgbClr val="953735"/>
                </a:solidFill>
              </a:rPr>
              <a:t>In </a:t>
            </a:r>
            <a:r>
              <a:rPr lang="en-GB" sz="2000" dirty="0">
                <a:solidFill>
                  <a:srgbClr val="953735"/>
                </a:solidFill>
              </a:rPr>
              <a:t>connection with the recent publication of M. Briand (</a:t>
            </a:r>
            <a:r>
              <a:rPr lang="en-GB" sz="2000" dirty="0" err="1">
                <a:solidFill>
                  <a:srgbClr val="953735"/>
                </a:solidFill>
              </a:rPr>
              <a:t>éd</a:t>
            </a:r>
            <a:r>
              <a:rPr lang="en-GB" sz="2000" dirty="0">
                <a:solidFill>
                  <a:srgbClr val="953735"/>
                </a:solidFill>
              </a:rPr>
              <a:t>.), </a:t>
            </a:r>
            <a:r>
              <a:rPr lang="en-GB" sz="2000" i="1" dirty="0">
                <a:solidFill>
                  <a:srgbClr val="953735"/>
                </a:solidFill>
              </a:rPr>
              <a:t>Corps (in)</a:t>
            </a:r>
            <a:r>
              <a:rPr lang="en-GB" sz="2000" i="1" dirty="0" err="1">
                <a:solidFill>
                  <a:srgbClr val="953735"/>
                </a:solidFill>
              </a:rPr>
              <a:t>croyables</a:t>
            </a:r>
            <a:r>
              <a:rPr lang="en-GB" sz="2000" i="1" dirty="0">
                <a:solidFill>
                  <a:srgbClr val="953735"/>
                </a:solidFill>
              </a:rPr>
              <a:t>. </a:t>
            </a:r>
            <a:r>
              <a:rPr lang="en-GB" sz="2000" i="1" dirty="0" err="1">
                <a:solidFill>
                  <a:srgbClr val="953735"/>
                </a:solidFill>
              </a:rPr>
              <a:t>Pratiques</a:t>
            </a:r>
            <a:r>
              <a:rPr lang="en-GB" sz="2000" i="1" dirty="0">
                <a:solidFill>
                  <a:srgbClr val="953735"/>
                </a:solidFill>
              </a:rPr>
              <a:t> amateur en </a:t>
            </a:r>
            <a:r>
              <a:rPr lang="en-GB" sz="2000" i="1" dirty="0" err="1">
                <a:solidFill>
                  <a:srgbClr val="953735"/>
                </a:solidFill>
              </a:rPr>
              <a:t>danse</a:t>
            </a:r>
            <a:r>
              <a:rPr lang="en-GB" sz="2000" i="1" dirty="0">
                <a:solidFill>
                  <a:srgbClr val="953735"/>
                </a:solidFill>
              </a:rPr>
              <a:t> </a:t>
            </a:r>
            <a:r>
              <a:rPr lang="en-GB" sz="2000" i="1" dirty="0" err="1">
                <a:solidFill>
                  <a:srgbClr val="953735"/>
                </a:solidFill>
              </a:rPr>
              <a:t>contemporaine</a:t>
            </a:r>
            <a:r>
              <a:rPr lang="en-GB" sz="2000" dirty="0">
                <a:solidFill>
                  <a:srgbClr val="953735"/>
                </a:solidFill>
              </a:rPr>
              <a:t>, Centre national de la </a:t>
            </a:r>
            <a:r>
              <a:rPr lang="en-GB" sz="2000" dirty="0" err="1">
                <a:solidFill>
                  <a:srgbClr val="953735"/>
                </a:solidFill>
              </a:rPr>
              <a:t>Danse</a:t>
            </a:r>
            <a:r>
              <a:rPr lang="en-GB" sz="2000" dirty="0">
                <a:solidFill>
                  <a:srgbClr val="953735"/>
                </a:solidFill>
              </a:rPr>
              <a:t>, </a:t>
            </a:r>
            <a:r>
              <a:rPr lang="en-GB" sz="2000" dirty="0" err="1">
                <a:solidFill>
                  <a:srgbClr val="953735"/>
                </a:solidFill>
              </a:rPr>
              <a:t>Pantin</a:t>
            </a:r>
            <a:r>
              <a:rPr lang="en-GB" sz="2000" dirty="0">
                <a:solidFill>
                  <a:srgbClr val="953735"/>
                </a:solidFill>
              </a:rPr>
              <a:t>, </a:t>
            </a:r>
            <a:r>
              <a:rPr lang="en-GB" sz="2000" dirty="0" smtClean="0">
                <a:solidFill>
                  <a:srgbClr val="953735"/>
                </a:solidFill>
              </a:rPr>
              <a:t>2017 </a:t>
            </a:r>
            <a:r>
              <a:rPr lang="en-GB" sz="2000" u="sng" dirty="0" smtClean="0">
                <a:solidFill>
                  <a:srgbClr val="953735"/>
                </a:solidFill>
                <a:hlinkClick r:id="rId2"/>
              </a:rPr>
              <a:t>http</a:t>
            </a:r>
            <a:r>
              <a:rPr lang="en-GB" sz="2000" u="sng" dirty="0">
                <a:solidFill>
                  <a:srgbClr val="953735"/>
                </a:solidFill>
                <a:hlinkClick r:id="rId2"/>
              </a:rPr>
              <a:t>://www.cnd.fr/</a:t>
            </a:r>
            <a:r>
              <a:rPr lang="en-GB" sz="2000" u="sng" dirty="0" smtClean="0">
                <a:solidFill>
                  <a:srgbClr val="953735"/>
                </a:solidFill>
                <a:hlinkClick r:id="rId2"/>
              </a:rPr>
              <a:t>patrimoine_ressources/corps_incroyables</a:t>
            </a:r>
            <a:r>
              <a:rPr lang="en-GB" sz="2000" dirty="0">
                <a:solidFill>
                  <a:srgbClr val="953735"/>
                </a:solidFill>
              </a:rPr>
              <a:t>), this presentation analyses various types of amateurs in contemporary dance, through the semantic, aesthetic, and cultural study of fluid categories and typical examples.</a:t>
            </a:r>
            <a:r>
              <a:rPr lang="fr-FR" sz="2000" dirty="0" smtClean="0">
                <a:solidFill>
                  <a:srgbClr val="953735"/>
                </a:solidFill>
                <a:effectLst/>
              </a:rPr>
              <a:t> </a:t>
            </a:r>
            <a:endParaRPr lang="fr-FR" sz="2000" dirty="0">
              <a:solidFill>
                <a:srgbClr val="953735"/>
              </a:solidFill>
            </a:endParaRPr>
          </a:p>
        </p:txBody>
      </p:sp>
      <p:sp>
        <p:nvSpPr>
          <p:cNvPr id="3" name="Espace réservé du contenu 2"/>
          <p:cNvSpPr>
            <a:spLocks noGrp="1"/>
          </p:cNvSpPr>
          <p:nvPr>
            <p:ph idx="1"/>
          </p:nvPr>
        </p:nvSpPr>
        <p:spPr>
          <a:xfrm>
            <a:off x="457200" y="3748972"/>
            <a:ext cx="8229600" cy="2317914"/>
          </a:xfrm>
          <a:solidFill>
            <a:schemeClr val="accent3">
              <a:alpha val="10000"/>
            </a:schemeClr>
          </a:solidFill>
          <a:ln>
            <a:solidFill>
              <a:schemeClr val="tx2">
                <a:lumMod val="40000"/>
                <a:lumOff val="60000"/>
              </a:schemeClr>
            </a:solidFill>
          </a:ln>
        </p:spPr>
        <p:txBody>
          <a:bodyPr>
            <a:normAutofit fontScale="92500" lnSpcReduction="20000"/>
          </a:bodyPr>
          <a:lstStyle/>
          <a:p>
            <a:pPr marL="0" indent="0">
              <a:buNone/>
            </a:pPr>
            <a:r>
              <a:rPr lang="en-GB" dirty="0" smtClean="0">
                <a:solidFill>
                  <a:srgbClr val="953735"/>
                </a:solidFill>
              </a:rPr>
              <a:t>1. General </a:t>
            </a:r>
            <a:r>
              <a:rPr lang="en-GB" dirty="0">
                <a:solidFill>
                  <a:srgbClr val="953735"/>
                </a:solidFill>
              </a:rPr>
              <a:t>perspective</a:t>
            </a:r>
            <a:r>
              <a:rPr lang="fr-FR" dirty="0" smtClean="0">
                <a:solidFill>
                  <a:srgbClr val="953735"/>
                </a:solidFill>
                <a:effectLst/>
              </a:rPr>
              <a:t> </a:t>
            </a:r>
          </a:p>
          <a:p>
            <a:pPr marL="0" indent="0">
              <a:buNone/>
            </a:pPr>
            <a:r>
              <a:rPr lang="en-GB" dirty="0" smtClean="0">
                <a:solidFill>
                  <a:srgbClr val="953735"/>
                </a:solidFill>
              </a:rPr>
              <a:t>2. Typical </a:t>
            </a:r>
            <a:r>
              <a:rPr lang="en-GB" dirty="0">
                <a:solidFill>
                  <a:srgbClr val="953735"/>
                </a:solidFill>
              </a:rPr>
              <a:t>features of amateur dancers:</a:t>
            </a:r>
            <a:r>
              <a:rPr lang="fr-FR" dirty="0" smtClean="0">
                <a:solidFill>
                  <a:srgbClr val="953735"/>
                </a:solidFill>
                <a:effectLst/>
              </a:rPr>
              <a:t> </a:t>
            </a:r>
          </a:p>
          <a:p>
            <a:pPr marL="0" indent="0">
              <a:buNone/>
            </a:pPr>
            <a:r>
              <a:rPr lang="fr-FR" dirty="0" smtClean="0">
                <a:solidFill>
                  <a:srgbClr val="953735"/>
                </a:solidFill>
              </a:rPr>
              <a:t>- </a:t>
            </a:r>
            <a:r>
              <a:rPr lang="fr-FR" dirty="0" err="1" smtClean="0">
                <a:solidFill>
                  <a:srgbClr val="953735"/>
                </a:solidFill>
              </a:rPr>
              <a:t>who</a:t>
            </a:r>
            <a:r>
              <a:rPr lang="fr-FR" dirty="0" smtClean="0">
                <a:solidFill>
                  <a:srgbClr val="953735"/>
                </a:solidFill>
              </a:rPr>
              <a:t>? – </a:t>
            </a:r>
            <a:r>
              <a:rPr lang="fr-FR" dirty="0" err="1" smtClean="0">
                <a:solidFill>
                  <a:srgbClr val="953735"/>
                </a:solidFill>
              </a:rPr>
              <a:t>where</a:t>
            </a:r>
            <a:r>
              <a:rPr lang="fr-FR" dirty="0" smtClean="0">
                <a:solidFill>
                  <a:srgbClr val="953735"/>
                </a:solidFill>
              </a:rPr>
              <a:t> and </a:t>
            </a:r>
            <a:r>
              <a:rPr lang="fr-FR" dirty="0" err="1" smtClean="0">
                <a:solidFill>
                  <a:srgbClr val="953735"/>
                </a:solidFill>
              </a:rPr>
              <a:t>when</a:t>
            </a:r>
            <a:r>
              <a:rPr lang="fr-FR" dirty="0" smtClean="0">
                <a:solidFill>
                  <a:srgbClr val="953735"/>
                </a:solidFill>
              </a:rPr>
              <a:t>? – </a:t>
            </a:r>
            <a:r>
              <a:rPr lang="fr-FR" dirty="0" err="1" smtClean="0">
                <a:solidFill>
                  <a:srgbClr val="953735"/>
                </a:solidFill>
              </a:rPr>
              <a:t>what</a:t>
            </a:r>
            <a:r>
              <a:rPr lang="fr-FR" dirty="0" smtClean="0">
                <a:solidFill>
                  <a:srgbClr val="953735"/>
                </a:solidFill>
              </a:rPr>
              <a:t> for?</a:t>
            </a:r>
            <a:endParaRPr lang="fr-FR" dirty="0" smtClean="0">
              <a:solidFill>
                <a:srgbClr val="953735"/>
              </a:solidFill>
              <a:effectLst/>
            </a:endParaRPr>
          </a:p>
          <a:p>
            <a:pPr marL="0" indent="0">
              <a:buNone/>
            </a:pPr>
            <a:r>
              <a:rPr lang="en-GB" dirty="0" smtClean="0">
                <a:solidFill>
                  <a:srgbClr val="953735"/>
                </a:solidFill>
              </a:rPr>
              <a:t>3. For </a:t>
            </a:r>
            <a:r>
              <a:rPr lang="en-GB" dirty="0">
                <a:solidFill>
                  <a:srgbClr val="953735"/>
                </a:solidFill>
              </a:rPr>
              <a:t>a non-binary typology of amateurs. </a:t>
            </a:r>
            <a:endParaRPr lang="en-GB" dirty="0" smtClean="0">
              <a:solidFill>
                <a:srgbClr val="953735"/>
              </a:solidFill>
            </a:endParaRPr>
          </a:p>
          <a:p>
            <a:pPr marL="0" indent="0">
              <a:buNone/>
            </a:pPr>
            <a:r>
              <a:rPr lang="en-GB" dirty="0" smtClean="0">
                <a:solidFill>
                  <a:srgbClr val="953735"/>
                </a:solidFill>
              </a:rPr>
              <a:t>Family </a:t>
            </a:r>
            <a:r>
              <a:rPr lang="en-GB" dirty="0">
                <a:solidFill>
                  <a:srgbClr val="953735"/>
                </a:solidFill>
              </a:rPr>
              <a:t>resemblances, prototypes and fuzzy </a:t>
            </a:r>
            <a:r>
              <a:rPr lang="en-GB" dirty="0" smtClean="0">
                <a:solidFill>
                  <a:srgbClr val="953735"/>
                </a:solidFill>
              </a:rPr>
              <a:t>sets</a:t>
            </a:r>
            <a:endParaRPr lang="fr-FR" dirty="0">
              <a:solidFill>
                <a:srgbClr val="953735"/>
              </a:solidFill>
            </a:endParaRPr>
          </a:p>
          <a:p>
            <a:pPr marL="0" indent="0">
              <a:buNone/>
            </a:pPr>
            <a:endParaRPr lang="fr-FR" dirty="0"/>
          </a:p>
        </p:txBody>
      </p:sp>
    </p:spTree>
    <p:extLst>
      <p:ext uri="{BB962C8B-B14F-4D97-AF65-F5344CB8AC3E}">
        <p14:creationId xmlns:p14="http://schemas.microsoft.com/office/powerpoint/2010/main" val="41578831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423271"/>
            <a:ext cx="6356075" cy="6434729"/>
          </a:xfrm>
          <a:solidFill>
            <a:schemeClr val="accent3">
              <a:alpha val="10000"/>
            </a:schemeClr>
          </a:solidFill>
          <a:ln>
            <a:solidFill>
              <a:schemeClr val="tx2">
                <a:lumMod val="40000"/>
                <a:lumOff val="60000"/>
              </a:schemeClr>
            </a:solidFill>
          </a:ln>
        </p:spPr>
        <p:txBody>
          <a:bodyPr>
            <a:normAutofit fontScale="70000" lnSpcReduction="20000"/>
          </a:bodyPr>
          <a:lstStyle/>
          <a:p>
            <a:pPr marL="0" indent="0">
              <a:buNone/>
            </a:pPr>
            <a:r>
              <a:rPr lang="en-GB" dirty="0">
                <a:solidFill>
                  <a:srgbClr val="953735"/>
                </a:solidFill>
              </a:rPr>
              <a:t>General perspective: </a:t>
            </a:r>
            <a:endParaRPr lang="en-GB" dirty="0" smtClean="0">
              <a:solidFill>
                <a:srgbClr val="953735"/>
              </a:solidFill>
            </a:endParaRPr>
          </a:p>
          <a:p>
            <a:pPr marL="0" indent="0">
              <a:buNone/>
            </a:pPr>
            <a:endParaRPr lang="en-GB" dirty="0">
              <a:solidFill>
                <a:srgbClr val="953735"/>
              </a:solidFill>
            </a:endParaRPr>
          </a:p>
          <a:p>
            <a:pPr marL="0" indent="0">
              <a:buNone/>
            </a:pPr>
            <a:endParaRPr lang="en-GB" dirty="0" smtClean="0">
              <a:solidFill>
                <a:srgbClr val="953735"/>
              </a:solidFill>
            </a:endParaRPr>
          </a:p>
          <a:p>
            <a:pPr marL="0" indent="0">
              <a:buNone/>
            </a:pPr>
            <a:r>
              <a:rPr lang="en-GB" dirty="0" smtClean="0">
                <a:solidFill>
                  <a:srgbClr val="953735"/>
                </a:solidFill>
              </a:rPr>
              <a:t>The </a:t>
            </a:r>
            <a:r>
              <a:rPr lang="en-GB" dirty="0">
                <a:solidFill>
                  <a:srgbClr val="953735"/>
                </a:solidFill>
              </a:rPr>
              <a:t>so-called “amateurs” in contemporary dance present diverse and even sometimes contradictory aspects. They both intensify and disrupt the notions of choreographic work, creation, transmission, experience, and expertise. They move and transform aesthetic, ethical, and political norms and categories which contemporary dance spectacles and practices refer to. From expressionist moving choruses to post-modern experimental performances, as the body of un-professional / amateur dancers may considerably vary in age, gender, or ethnical, social, and cultural affiliations, it may be at once ordinary, neither virtuoso nor spectacular, but filled with human presence, and extraordinary, surprising, a witness of “something different”. The variegated fragility of amateurs and their tentative definitions call in question the very ideas of dance, spectacle, and contemporaneity.</a:t>
            </a:r>
            <a:r>
              <a:rPr lang="fr-FR" dirty="0" smtClean="0">
                <a:solidFill>
                  <a:srgbClr val="953735"/>
                </a:solidFill>
                <a:effectLst/>
              </a:rPr>
              <a:t> </a:t>
            </a:r>
            <a:endParaRPr lang="fr-FR" dirty="0">
              <a:solidFill>
                <a:srgbClr val="953735"/>
              </a:solidFill>
            </a:endParaRPr>
          </a:p>
        </p:txBody>
      </p:sp>
    </p:spTree>
    <p:extLst>
      <p:ext uri="{BB962C8B-B14F-4D97-AF65-F5344CB8AC3E}">
        <p14:creationId xmlns:p14="http://schemas.microsoft.com/office/powerpoint/2010/main" val="30373942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6097" y="-868362"/>
            <a:ext cx="8229600" cy="868362"/>
          </a:xfrm>
        </p:spPr>
        <p:txBody>
          <a:bodyPr>
            <a:normAutofit fontScale="90000"/>
          </a:bodyPr>
          <a:lstStyle/>
          <a:p>
            <a:pPr marL="720000" algn="l">
              <a:lnSpc>
                <a:spcPts val="2800"/>
              </a:lnSpc>
            </a:pP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sz="2000" dirty="0" smtClean="0">
                <a:solidFill>
                  <a:schemeClr val="accent2">
                    <a:lumMod val="75000"/>
                  </a:schemeClr>
                </a:solidFill>
              </a:rPr>
              <a:t>Michel Briand (éd.), </a:t>
            </a:r>
            <a:r>
              <a:rPr lang="fr-FR" sz="2000" i="1" dirty="0" smtClean="0">
                <a:solidFill>
                  <a:schemeClr val="accent2">
                    <a:lumMod val="75000"/>
                  </a:schemeClr>
                </a:solidFill>
              </a:rPr>
              <a:t>Corps (in)croyables. Pratiques amateur en danse contemporaine</a:t>
            </a:r>
            <a:r>
              <a:rPr lang="fr-FR" sz="2000" dirty="0" smtClean="0">
                <a:solidFill>
                  <a:schemeClr val="accent2">
                    <a:lumMod val="75000"/>
                  </a:schemeClr>
                </a:solidFill>
              </a:rPr>
              <a:t>, Centre national de la Danse, Pantin, 2017</a:t>
            </a:r>
            <a:r>
              <a:rPr lang="fr-FR" sz="2000" dirty="0" smtClean="0"/>
              <a:t/>
            </a:r>
            <a:br>
              <a:rPr lang="fr-FR" sz="2000" dirty="0" smtClean="0"/>
            </a:br>
            <a:r>
              <a:rPr lang="fr-FR" sz="2000" dirty="0" smtClean="0"/>
              <a:t/>
            </a:r>
            <a:br>
              <a:rPr lang="fr-FR" sz="2000" dirty="0" smtClean="0"/>
            </a:br>
            <a:r>
              <a:rPr lang="fr-FR" dirty="0" smtClean="0"/>
              <a:t>		</a:t>
            </a:r>
            <a:endParaRPr lang="fr-FR" sz="2000" dirty="0"/>
          </a:p>
        </p:txBody>
      </p:sp>
      <p:pic>
        <p:nvPicPr>
          <p:cNvPr id="16" name="Espace réservé du contenu 15"/>
          <p:cNvPicPr>
            <a:picLocks noGrp="1" noChangeAspect="1"/>
          </p:cNvPicPr>
          <p:nvPr>
            <p:ph idx="1"/>
          </p:nvPr>
        </p:nvPicPr>
        <p:blipFill>
          <a:blip r:embed="rId2"/>
          <a:srcRect t="1080" b="1080"/>
          <a:stretch>
            <a:fillRect/>
          </a:stretch>
        </p:blipFill>
        <p:spPr>
          <a:xfrm>
            <a:off x="3238951" y="615621"/>
            <a:ext cx="4721860" cy="4592531"/>
          </a:xfrm>
          <a:ln>
            <a:solidFill>
              <a:schemeClr val="tx2">
                <a:lumMod val="40000"/>
                <a:lumOff val="60000"/>
              </a:schemeClr>
            </a:solidFill>
          </a:ln>
        </p:spPr>
      </p:pic>
    </p:spTree>
    <p:extLst>
      <p:ext uri="{BB962C8B-B14F-4D97-AF65-F5344CB8AC3E}">
        <p14:creationId xmlns:p14="http://schemas.microsoft.com/office/powerpoint/2010/main" val="6750407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72683"/>
          </a:xfrm>
          <a:solidFill>
            <a:schemeClr val="accent3">
              <a:alpha val="10000"/>
            </a:schemeClr>
          </a:solidFill>
          <a:ln>
            <a:solidFill>
              <a:schemeClr val="tx2">
                <a:lumMod val="40000"/>
                <a:lumOff val="60000"/>
              </a:schemeClr>
            </a:solidFill>
          </a:ln>
        </p:spPr>
        <p:txBody>
          <a:bodyPr>
            <a:normAutofit fontScale="90000"/>
          </a:bodyPr>
          <a:lstStyle/>
          <a:p>
            <a:r>
              <a:rPr lang="en-GB" sz="3200" dirty="0" smtClean="0">
                <a:solidFill>
                  <a:srgbClr val="953735"/>
                </a:solidFill>
              </a:rPr>
              <a:t/>
            </a:r>
            <a:br>
              <a:rPr lang="en-GB" sz="3200" dirty="0" smtClean="0">
                <a:solidFill>
                  <a:srgbClr val="953735"/>
                </a:solidFill>
              </a:rPr>
            </a:br>
            <a:r>
              <a:rPr lang="en-GB" sz="3200" dirty="0" smtClean="0">
                <a:solidFill>
                  <a:srgbClr val="953735"/>
                </a:solidFill>
              </a:rPr>
              <a:t>Typical </a:t>
            </a:r>
            <a:r>
              <a:rPr lang="en-GB" sz="3200" dirty="0">
                <a:solidFill>
                  <a:srgbClr val="953735"/>
                </a:solidFill>
              </a:rPr>
              <a:t>features of amateur </a:t>
            </a:r>
            <a:r>
              <a:rPr lang="en-GB" sz="3200" dirty="0" smtClean="0">
                <a:solidFill>
                  <a:srgbClr val="953735"/>
                </a:solidFill>
              </a:rPr>
              <a:t>dancers</a:t>
            </a:r>
            <a:r>
              <a:rPr lang="fr-FR" sz="3200" dirty="0">
                <a:solidFill>
                  <a:srgbClr val="953735"/>
                </a:solidFill>
              </a:rPr>
              <a:t/>
            </a:r>
            <a:br>
              <a:rPr lang="fr-FR" sz="3200" dirty="0">
                <a:solidFill>
                  <a:srgbClr val="953735"/>
                </a:solidFill>
              </a:rPr>
            </a:br>
            <a:endParaRPr lang="fr-FR" sz="3200" dirty="0">
              <a:solidFill>
                <a:srgbClr val="953735"/>
              </a:solidFill>
            </a:endParaRPr>
          </a:p>
        </p:txBody>
      </p:sp>
      <p:sp>
        <p:nvSpPr>
          <p:cNvPr id="3" name="Espace réservé du contenu 2"/>
          <p:cNvSpPr>
            <a:spLocks noGrp="1"/>
          </p:cNvSpPr>
          <p:nvPr>
            <p:ph idx="1"/>
          </p:nvPr>
        </p:nvSpPr>
        <p:spPr>
          <a:xfrm>
            <a:off x="457200" y="1600200"/>
            <a:ext cx="8229600" cy="4990736"/>
          </a:xfrm>
          <a:solidFill>
            <a:schemeClr val="accent3">
              <a:alpha val="10000"/>
            </a:schemeClr>
          </a:solidFill>
          <a:ln>
            <a:solidFill>
              <a:schemeClr val="tx2">
                <a:lumMod val="40000"/>
                <a:lumOff val="60000"/>
              </a:schemeClr>
            </a:solidFill>
          </a:ln>
        </p:spPr>
        <p:txBody>
          <a:bodyPr>
            <a:normAutofit fontScale="62500" lnSpcReduction="20000"/>
          </a:bodyPr>
          <a:lstStyle/>
          <a:p>
            <a:r>
              <a:rPr lang="en-GB" sz="3800" dirty="0" smtClean="0">
                <a:solidFill>
                  <a:srgbClr val="953735"/>
                </a:solidFill>
              </a:rPr>
              <a:t>- </a:t>
            </a:r>
            <a:r>
              <a:rPr lang="en-GB" sz="3800" dirty="0">
                <a:solidFill>
                  <a:srgbClr val="953735"/>
                </a:solidFill>
              </a:rPr>
              <a:t>who? children, teenagers, younger - older adults / female, male, trans-, inter-gender … / straight, gay, queer … / diverse ethnicities, cultural backgrounds, and social classes, all in terms of </a:t>
            </a:r>
            <a:r>
              <a:rPr lang="en-GB" sz="3800" dirty="0" err="1" smtClean="0">
                <a:solidFill>
                  <a:srgbClr val="953735"/>
                </a:solidFill>
              </a:rPr>
              <a:t>intersectionality</a:t>
            </a:r>
            <a:endParaRPr lang="en-GB" sz="3800" dirty="0" smtClean="0">
              <a:solidFill>
                <a:srgbClr val="953735"/>
              </a:solidFill>
            </a:endParaRPr>
          </a:p>
          <a:p>
            <a:endParaRPr lang="fr-FR" sz="1500" dirty="0">
              <a:solidFill>
                <a:srgbClr val="953735"/>
              </a:solidFill>
            </a:endParaRPr>
          </a:p>
          <a:p>
            <a:r>
              <a:rPr lang="en-GB" sz="3800" dirty="0">
                <a:solidFill>
                  <a:srgbClr val="953735"/>
                </a:solidFill>
              </a:rPr>
              <a:t>- where and when? on different kinds of stages, in studios, in town / countryside / natural settings, on the streets, in closed environments (</a:t>
            </a:r>
            <a:r>
              <a:rPr lang="en-GB" sz="3800" i="1" dirty="0">
                <a:solidFill>
                  <a:srgbClr val="953735"/>
                </a:solidFill>
              </a:rPr>
              <a:t>e. g. </a:t>
            </a:r>
            <a:r>
              <a:rPr lang="en-GB" sz="3800" dirty="0">
                <a:solidFill>
                  <a:srgbClr val="953735"/>
                </a:solidFill>
              </a:rPr>
              <a:t>sanitary, custodial, educational …), in festivals, ballrooms, political meetings and actions … / in diverse periods (from the ancient Greek chorus to contemporary rave parties) and styles (traditional, social, urban dances …), especially when variously connected with contemporary dance, in a </a:t>
            </a:r>
            <a:r>
              <a:rPr lang="en-GB" sz="3800" i="1" dirty="0" err="1">
                <a:solidFill>
                  <a:srgbClr val="953735"/>
                </a:solidFill>
              </a:rPr>
              <a:t>stricto</a:t>
            </a:r>
            <a:r>
              <a:rPr lang="en-GB" sz="3800" i="1" dirty="0">
                <a:solidFill>
                  <a:srgbClr val="953735"/>
                </a:solidFill>
              </a:rPr>
              <a:t> </a:t>
            </a:r>
            <a:r>
              <a:rPr lang="en-GB" sz="3800" i="1" dirty="0" err="1">
                <a:solidFill>
                  <a:srgbClr val="953735"/>
                </a:solidFill>
              </a:rPr>
              <a:t>sensu</a:t>
            </a:r>
            <a:r>
              <a:rPr lang="en-GB" sz="3800" i="1" dirty="0">
                <a:solidFill>
                  <a:srgbClr val="953735"/>
                </a:solidFill>
              </a:rPr>
              <a:t> </a:t>
            </a:r>
            <a:r>
              <a:rPr lang="en-GB" sz="3800" dirty="0">
                <a:solidFill>
                  <a:srgbClr val="953735"/>
                </a:solidFill>
              </a:rPr>
              <a:t>definition</a:t>
            </a:r>
            <a:r>
              <a:rPr lang="en-GB" sz="3800" dirty="0" smtClean="0">
                <a:solidFill>
                  <a:srgbClr val="953735"/>
                </a:solidFill>
              </a:rPr>
              <a:t>.</a:t>
            </a:r>
          </a:p>
          <a:p>
            <a:endParaRPr lang="fr-FR" sz="1500" dirty="0">
              <a:solidFill>
                <a:srgbClr val="953735"/>
              </a:solidFill>
            </a:endParaRPr>
          </a:p>
          <a:p>
            <a:r>
              <a:rPr lang="en-GB" sz="3800" dirty="0">
                <a:solidFill>
                  <a:srgbClr val="953735"/>
                </a:solidFill>
              </a:rPr>
              <a:t>- what for? recreation, leisure, seduction, </a:t>
            </a:r>
            <a:r>
              <a:rPr lang="en-GB" sz="3800" dirty="0" err="1">
                <a:solidFill>
                  <a:srgbClr val="953735"/>
                </a:solidFill>
              </a:rPr>
              <a:t>transe</a:t>
            </a:r>
            <a:r>
              <a:rPr lang="en-GB" sz="3800" dirty="0">
                <a:solidFill>
                  <a:srgbClr val="953735"/>
                </a:solidFill>
              </a:rPr>
              <a:t>, ritual celebration, show, communication, education, wellness, health, ecology, protest, activism …</a:t>
            </a:r>
            <a:endParaRPr lang="fr-FR" sz="3800" dirty="0">
              <a:solidFill>
                <a:srgbClr val="953735"/>
              </a:solidFill>
            </a:endParaRPr>
          </a:p>
          <a:p>
            <a:endParaRPr lang="fr-FR" dirty="0">
              <a:solidFill>
                <a:srgbClr val="953735"/>
              </a:solidFill>
            </a:endParaRPr>
          </a:p>
        </p:txBody>
      </p:sp>
    </p:spTree>
    <p:extLst>
      <p:ext uri="{BB962C8B-B14F-4D97-AF65-F5344CB8AC3E}">
        <p14:creationId xmlns:p14="http://schemas.microsoft.com/office/powerpoint/2010/main" val="18741531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576" y="274638"/>
            <a:ext cx="8687934" cy="854085"/>
          </a:xfrm>
          <a:solidFill>
            <a:schemeClr val="accent3">
              <a:alpha val="10000"/>
            </a:schemeClr>
          </a:solidFill>
          <a:ln>
            <a:solidFill>
              <a:schemeClr val="tx2">
                <a:lumMod val="40000"/>
                <a:lumOff val="60000"/>
              </a:schemeClr>
            </a:solidFill>
          </a:ln>
        </p:spPr>
        <p:txBody>
          <a:bodyPr>
            <a:normAutofit/>
          </a:bodyPr>
          <a:lstStyle/>
          <a:p>
            <a:pPr algn="l"/>
            <a:r>
              <a:rPr lang="en-GB" sz="2000" dirty="0">
                <a:solidFill>
                  <a:srgbClr val="953735"/>
                </a:solidFill>
              </a:rPr>
              <a:t>For a non-binary typology of amateurs. Family resemblances, prototypes and fuzzy </a:t>
            </a:r>
            <a:r>
              <a:rPr lang="en-GB" sz="2000" dirty="0" smtClean="0">
                <a:solidFill>
                  <a:srgbClr val="953735"/>
                </a:solidFill>
              </a:rPr>
              <a:t>sets 1</a:t>
            </a:r>
            <a:endParaRPr lang="fr-FR" sz="2000" dirty="0">
              <a:solidFill>
                <a:srgbClr val="953735"/>
              </a:solidFill>
            </a:endParaRPr>
          </a:p>
        </p:txBody>
      </p:sp>
      <p:sp>
        <p:nvSpPr>
          <p:cNvPr id="3" name="Espace réservé du contenu 2"/>
          <p:cNvSpPr>
            <a:spLocks noGrp="1"/>
          </p:cNvSpPr>
          <p:nvPr>
            <p:ph idx="1"/>
          </p:nvPr>
        </p:nvSpPr>
        <p:spPr>
          <a:xfrm>
            <a:off x="201576" y="1431060"/>
            <a:ext cx="8229600" cy="5425749"/>
          </a:xfrm>
          <a:solidFill>
            <a:schemeClr val="accent3">
              <a:alpha val="10000"/>
            </a:schemeClr>
          </a:solidFill>
          <a:ln>
            <a:solidFill>
              <a:schemeClr val="tx2">
                <a:lumMod val="40000"/>
                <a:lumOff val="60000"/>
              </a:schemeClr>
            </a:solidFill>
          </a:ln>
        </p:spPr>
        <p:txBody>
          <a:bodyPr>
            <a:normAutofit lnSpcReduction="10000"/>
          </a:bodyPr>
          <a:lstStyle/>
          <a:p>
            <a:pPr>
              <a:buFontTx/>
              <a:buChar char="-"/>
            </a:pPr>
            <a:r>
              <a:rPr lang="en-GB" sz="2400" dirty="0" smtClean="0">
                <a:solidFill>
                  <a:srgbClr val="953735"/>
                </a:solidFill>
              </a:rPr>
              <a:t>spectators / amateurs: </a:t>
            </a:r>
            <a:endParaRPr lang="en-GB" sz="800" dirty="0" smtClean="0">
              <a:solidFill>
                <a:srgbClr val="953735"/>
              </a:solidFill>
            </a:endParaRPr>
          </a:p>
          <a:p>
            <a:pPr marL="0" indent="0">
              <a:buNone/>
            </a:pPr>
            <a:r>
              <a:rPr lang="en-GB" sz="2400" dirty="0" smtClean="0">
                <a:solidFill>
                  <a:srgbClr val="953735"/>
                </a:solidFill>
              </a:rPr>
              <a:t>bystanders, onlookers, critics, witnesses, visitors, guided – participating - immersed spectators, </a:t>
            </a:r>
            <a:r>
              <a:rPr lang="en-GB" sz="2400" i="1" dirty="0" smtClean="0">
                <a:solidFill>
                  <a:srgbClr val="953735"/>
                </a:solidFill>
              </a:rPr>
              <a:t>e. g.</a:t>
            </a:r>
            <a:r>
              <a:rPr lang="en-GB" sz="2400" dirty="0" smtClean="0">
                <a:solidFill>
                  <a:srgbClr val="953735"/>
                </a:solidFill>
              </a:rPr>
              <a:t> :</a:t>
            </a:r>
          </a:p>
          <a:p>
            <a:pPr marL="0" indent="0">
              <a:buNone/>
            </a:pPr>
            <a:endParaRPr lang="en-GB" sz="1000" dirty="0" smtClean="0">
              <a:solidFill>
                <a:srgbClr val="953735"/>
              </a:solidFill>
            </a:endParaRPr>
          </a:p>
          <a:p>
            <a:pPr marL="0" indent="0">
              <a:buNone/>
            </a:pPr>
            <a:r>
              <a:rPr lang="en-GB" sz="2400" dirty="0" smtClean="0">
                <a:solidFill>
                  <a:srgbClr val="953735"/>
                </a:solidFill>
              </a:rPr>
              <a:t>Simone </a:t>
            </a:r>
            <a:r>
              <a:rPr lang="en-GB" sz="2400" dirty="0" err="1" smtClean="0">
                <a:solidFill>
                  <a:srgbClr val="953735"/>
                </a:solidFill>
              </a:rPr>
              <a:t>Forti</a:t>
            </a:r>
            <a:r>
              <a:rPr lang="en-GB" sz="2400" dirty="0" smtClean="0">
                <a:solidFill>
                  <a:srgbClr val="953735"/>
                </a:solidFill>
              </a:rPr>
              <a:t>, </a:t>
            </a:r>
            <a:r>
              <a:rPr lang="en-GB" sz="2400" i="1" dirty="0" smtClean="0">
                <a:solidFill>
                  <a:srgbClr val="953735"/>
                </a:solidFill>
              </a:rPr>
              <a:t>Huddle (1961)</a:t>
            </a:r>
            <a:endParaRPr lang="en-GB" sz="2400" dirty="0" smtClean="0">
              <a:solidFill>
                <a:srgbClr val="953735"/>
              </a:solidFill>
            </a:endParaRPr>
          </a:p>
          <a:p>
            <a:pPr marL="0" indent="0">
              <a:buNone/>
            </a:pPr>
            <a:r>
              <a:rPr lang="en-GB" sz="2400" dirty="0" err="1" smtClean="0">
                <a:solidFill>
                  <a:srgbClr val="953735"/>
                </a:solidFill>
              </a:rPr>
              <a:t>Odile</a:t>
            </a:r>
            <a:r>
              <a:rPr lang="en-GB" sz="2400" dirty="0" smtClean="0">
                <a:solidFill>
                  <a:srgbClr val="953735"/>
                </a:solidFill>
              </a:rPr>
              <a:t> </a:t>
            </a:r>
            <a:r>
              <a:rPr lang="en-GB" sz="2400" dirty="0" err="1" smtClean="0">
                <a:solidFill>
                  <a:srgbClr val="953735"/>
                </a:solidFill>
              </a:rPr>
              <a:t>Duboc</a:t>
            </a:r>
            <a:r>
              <a:rPr lang="en-GB" sz="2400" dirty="0" smtClean="0">
                <a:solidFill>
                  <a:srgbClr val="953735"/>
                </a:solidFill>
              </a:rPr>
              <a:t>, </a:t>
            </a:r>
            <a:r>
              <a:rPr lang="en-GB" sz="2400" i="1" dirty="0" smtClean="0">
                <a:solidFill>
                  <a:srgbClr val="953735"/>
                </a:solidFill>
              </a:rPr>
              <a:t>Les </a:t>
            </a:r>
            <a:r>
              <a:rPr lang="en-GB" sz="2400" i="1" dirty="0" err="1" smtClean="0">
                <a:solidFill>
                  <a:srgbClr val="953735"/>
                </a:solidFill>
              </a:rPr>
              <a:t>Fernand</a:t>
            </a:r>
            <a:r>
              <a:rPr lang="en-GB" sz="2400" i="1" dirty="0" smtClean="0">
                <a:solidFill>
                  <a:srgbClr val="953735"/>
                </a:solidFill>
              </a:rPr>
              <a:t>)</a:t>
            </a:r>
            <a:r>
              <a:rPr lang="en-GB" sz="2400" dirty="0" smtClean="0">
                <a:solidFill>
                  <a:srgbClr val="953735"/>
                </a:solidFill>
              </a:rPr>
              <a:t> </a:t>
            </a:r>
          </a:p>
          <a:p>
            <a:pPr marL="0" indent="0">
              <a:buNone/>
            </a:pPr>
            <a:r>
              <a:rPr lang="en-GB" sz="2400" dirty="0" smtClean="0">
                <a:solidFill>
                  <a:srgbClr val="953735"/>
                </a:solidFill>
              </a:rPr>
              <a:t>Olga de Soto, </a:t>
            </a:r>
            <a:r>
              <a:rPr lang="en-GB" sz="2400" i="1" dirty="0" smtClean="0">
                <a:solidFill>
                  <a:srgbClr val="953735"/>
                </a:solidFill>
              </a:rPr>
              <a:t>Histoire(s) (2004) </a:t>
            </a:r>
            <a:r>
              <a:rPr lang="en-GB" sz="2400" dirty="0" smtClean="0">
                <a:solidFill>
                  <a:srgbClr val="953735"/>
                </a:solidFill>
              </a:rPr>
              <a:t>about </a:t>
            </a:r>
            <a:r>
              <a:rPr lang="en-GB" sz="2400" i="1" dirty="0" smtClean="0">
                <a:solidFill>
                  <a:srgbClr val="953735"/>
                </a:solidFill>
              </a:rPr>
              <a:t>Le </a:t>
            </a:r>
            <a:r>
              <a:rPr lang="en-GB" sz="2400" i="1" dirty="0" err="1" smtClean="0">
                <a:solidFill>
                  <a:srgbClr val="953735"/>
                </a:solidFill>
              </a:rPr>
              <a:t>Jeune</a:t>
            </a:r>
            <a:r>
              <a:rPr lang="en-GB" sz="2400" i="1" dirty="0" smtClean="0">
                <a:solidFill>
                  <a:srgbClr val="953735"/>
                </a:solidFill>
              </a:rPr>
              <a:t> </a:t>
            </a:r>
            <a:r>
              <a:rPr lang="en-GB" sz="2400" i="1" dirty="0" err="1" smtClean="0">
                <a:solidFill>
                  <a:srgbClr val="953735"/>
                </a:solidFill>
              </a:rPr>
              <a:t>Homme</a:t>
            </a:r>
            <a:r>
              <a:rPr lang="en-GB" sz="2400" i="1" dirty="0" smtClean="0">
                <a:solidFill>
                  <a:srgbClr val="953735"/>
                </a:solidFill>
              </a:rPr>
              <a:t> et la Mort</a:t>
            </a:r>
            <a:r>
              <a:rPr lang="en-GB" sz="2400" dirty="0" smtClean="0">
                <a:solidFill>
                  <a:srgbClr val="953735"/>
                </a:solidFill>
              </a:rPr>
              <a:t> (Jean Cocteau / Roland Petit</a:t>
            </a:r>
            <a:r>
              <a:rPr lang="en-GB" sz="2400" i="1" dirty="0" smtClean="0">
                <a:solidFill>
                  <a:srgbClr val="953735"/>
                </a:solidFill>
              </a:rPr>
              <a:t>) </a:t>
            </a:r>
            <a:r>
              <a:rPr lang="en-GB" sz="2400" dirty="0" smtClean="0">
                <a:solidFill>
                  <a:srgbClr val="953735"/>
                </a:solidFill>
              </a:rPr>
              <a:t>and </a:t>
            </a:r>
            <a:r>
              <a:rPr lang="en-GB" sz="2400" i="1" dirty="0" err="1" smtClean="0">
                <a:solidFill>
                  <a:srgbClr val="953735"/>
                </a:solidFill>
              </a:rPr>
              <a:t>Débords</a:t>
            </a:r>
            <a:r>
              <a:rPr lang="en-GB" sz="2400" i="1" dirty="0" smtClean="0">
                <a:solidFill>
                  <a:srgbClr val="953735"/>
                </a:solidFill>
              </a:rPr>
              <a:t> (2012</a:t>
            </a:r>
            <a:r>
              <a:rPr lang="en-GB" sz="2400" dirty="0" smtClean="0">
                <a:solidFill>
                  <a:srgbClr val="953735"/>
                </a:solidFill>
              </a:rPr>
              <a:t>, about </a:t>
            </a:r>
            <a:r>
              <a:rPr lang="en-GB" sz="2400" i="1" dirty="0" smtClean="0">
                <a:solidFill>
                  <a:srgbClr val="953735"/>
                </a:solidFill>
              </a:rPr>
              <a:t>The Green Table </a:t>
            </a:r>
            <a:r>
              <a:rPr lang="en-GB" sz="2400" dirty="0" smtClean="0">
                <a:solidFill>
                  <a:srgbClr val="953735"/>
                </a:solidFill>
              </a:rPr>
              <a:t>(Kurt </a:t>
            </a:r>
            <a:r>
              <a:rPr lang="en-GB" sz="2400" dirty="0" err="1" smtClean="0">
                <a:solidFill>
                  <a:srgbClr val="953735"/>
                </a:solidFill>
              </a:rPr>
              <a:t>Joos</a:t>
            </a:r>
            <a:r>
              <a:rPr lang="en-GB" sz="2400" dirty="0" smtClean="0">
                <a:solidFill>
                  <a:srgbClr val="953735"/>
                </a:solidFill>
              </a:rPr>
              <a:t>)</a:t>
            </a:r>
          </a:p>
          <a:p>
            <a:pPr marL="0" indent="0">
              <a:buNone/>
            </a:pPr>
            <a:r>
              <a:rPr lang="en-GB" sz="2400" dirty="0" smtClean="0">
                <a:solidFill>
                  <a:srgbClr val="953735"/>
                </a:solidFill>
              </a:rPr>
              <a:t> </a:t>
            </a:r>
            <a:r>
              <a:rPr lang="en-GB" sz="2400" dirty="0" err="1" smtClean="0">
                <a:solidFill>
                  <a:srgbClr val="953735"/>
                </a:solidFill>
              </a:rPr>
              <a:t>Jérôme</a:t>
            </a:r>
            <a:r>
              <a:rPr lang="en-GB" sz="2400" dirty="0" smtClean="0">
                <a:solidFill>
                  <a:srgbClr val="953735"/>
                </a:solidFill>
              </a:rPr>
              <a:t> </a:t>
            </a:r>
            <a:r>
              <a:rPr lang="en-GB" sz="2400" dirty="0" err="1" smtClean="0">
                <a:solidFill>
                  <a:srgbClr val="953735"/>
                </a:solidFill>
              </a:rPr>
              <a:t>Bel</a:t>
            </a:r>
            <a:r>
              <a:rPr lang="en-GB" sz="2400" dirty="0" smtClean="0">
                <a:solidFill>
                  <a:srgbClr val="953735"/>
                </a:solidFill>
              </a:rPr>
              <a:t>, </a:t>
            </a:r>
            <a:r>
              <a:rPr lang="en-GB" sz="2400" i="1" dirty="0" err="1" smtClean="0">
                <a:solidFill>
                  <a:srgbClr val="953735"/>
                </a:solidFill>
              </a:rPr>
              <a:t>Cour</a:t>
            </a:r>
            <a:r>
              <a:rPr lang="en-GB" sz="2400" i="1" dirty="0" smtClean="0">
                <a:solidFill>
                  <a:srgbClr val="953735"/>
                </a:solidFill>
              </a:rPr>
              <a:t> </a:t>
            </a:r>
            <a:r>
              <a:rPr lang="en-GB" sz="2400" i="1" dirty="0" err="1" smtClean="0">
                <a:solidFill>
                  <a:srgbClr val="953735"/>
                </a:solidFill>
              </a:rPr>
              <a:t>d’honneur</a:t>
            </a:r>
            <a:r>
              <a:rPr lang="en-GB" sz="2400" i="1" dirty="0" smtClean="0">
                <a:solidFill>
                  <a:srgbClr val="953735"/>
                </a:solidFill>
              </a:rPr>
              <a:t> </a:t>
            </a:r>
            <a:r>
              <a:rPr lang="en-GB" sz="2400" dirty="0" smtClean="0">
                <a:solidFill>
                  <a:srgbClr val="953735"/>
                </a:solidFill>
              </a:rPr>
              <a:t>(2013)</a:t>
            </a:r>
          </a:p>
          <a:p>
            <a:pPr marL="0" indent="0">
              <a:buNone/>
            </a:pPr>
            <a:r>
              <a:rPr lang="en-GB" sz="2400" dirty="0" err="1" smtClean="0">
                <a:solidFill>
                  <a:srgbClr val="953735"/>
                </a:solidFill>
              </a:rPr>
              <a:t>Mette</a:t>
            </a:r>
            <a:r>
              <a:rPr lang="en-GB" sz="2400" dirty="0" smtClean="0">
                <a:solidFill>
                  <a:srgbClr val="953735"/>
                </a:solidFill>
              </a:rPr>
              <a:t> </a:t>
            </a:r>
            <a:r>
              <a:rPr lang="en-GB" sz="2400" dirty="0" err="1" smtClean="0">
                <a:solidFill>
                  <a:srgbClr val="953735"/>
                </a:solidFill>
              </a:rPr>
              <a:t>Ingvartsen</a:t>
            </a:r>
            <a:r>
              <a:rPr lang="en-GB" sz="2400" dirty="0" smtClean="0">
                <a:solidFill>
                  <a:srgbClr val="953735"/>
                </a:solidFill>
              </a:rPr>
              <a:t>, </a:t>
            </a:r>
            <a:r>
              <a:rPr lang="en-GB" sz="2400" i="1" dirty="0" smtClean="0">
                <a:solidFill>
                  <a:srgbClr val="953735"/>
                </a:solidFill>
              </a:rPr>
              <a:t>69 positions</a:t>
            </a:r>
            <a:r>
              <a:rPr lang="en-GB" sz="2400" dirty="0" smtClean="0">
                <a:solidFill>
                  <a:srgbClr val="953735"/>
                </a:solidFill>
              </a:rPr>
              <a:t> (2014)</a:t>
            </a:r>
            <a:endParaRPr lang="en-GB" sz="2400" i="1" dirty="0">
              <a:solidFill>
                <a:srgbClr val="953735"/>
              </a:solidFill>
            </a:endParaRPr>
          </a:p>
          <a:p>
            <a:pPr marL="0" indent="0">
              <a:buNone/>
            </a:pPr>
            <a:r>
              <a:rPr lang="en-GB" sz="2400" dirty="0" smtClean="0">
                <a:solidFill>
                  <a:srgbClr val="953735"/>
                </a:solidFill>
              </a:rPr>
              <a:t>Boris </a:t>
            </a:r>
            <a:r>
              <a:rPr lang="en-GB" sz="2400" dirty="0" err="1" smtClean="0">
                <a:solidFill>
                  <a:srgbClr val="953735"/>
                </a:solidFill>
              </a:rPr>
              <a:t>Charmatz</a:t>
            </a:r>
            <a:r>
              <a:rPr lang="en-GB" sz="2400" dirty="0" smtClean="0">
                <a:solidFill>
                  <a:srgbClr val="953735"/>
                </a:solidFill>
              </a:rPr>
              <a:t>, </a:t>
            </a:r>
            <a:r>
              <a:rPr lang="en-GB" sz="2400" i="1" dirty="0" err="1" smtClean="0">
                <a:solidFill>
                  <a:srgbClr val="953735"/>
                </a:solidFill>
              </a:rPr>
              <a:t>Musée</a:t>
            </a:r>
            <a:r>
              <a:rPr lang="en-GB" sz="2400" i="1" dirty="0" smtClean="0">
                <a:solidFill>
                  <a:srgbClr val="953735"/>
                </a:solidFill>
              </a:rPr>
              <a:t> de la </a:t>
            </a:r>
            <a:r>
              <a:rPr lang="en-GB" sz="2400" i="1" dirty="0" err="1" smtClean="0">
                <a:solidFill>
                  <a:srgbClr val="953735"/>
                </a:solidFill>
              </a:rPr>
              <a:t>danse</a:t>
            </a:r>
            <a:r>
              <a:rPr lang="en-GB" sz="2400" i="1" dirty="0" smtClean="0">
                <a:solidFill>
                  <a:srgbClr val="953735"/>
                </a:solidFill>
              </a:rPr>
              <a:t> </a:t>
            </a:r>
            <a:r>
              <a:rPr lang="en-GB" sz="2400" dirty="0" smtClean="0">
                <a:solidFill>
                  <a:srgbClr val="953735"/>
                </a:solidFill>
              </a:rPr>
              <a:t>(2009</a:t>
            </a:r>
          </a:p>
          <a:p>
            <a:pPr marL="0" indent="0">
              <a:buNone/>
            </a:pPr>
            <a:r>
              <a:rPr lang="en-GB" sz="2400" dirty="0" smtClean="0">
                <a:solidFill>
                  <a:srgbClr val="953735"/>
                </a:solidFill>
              </a:rPr>
              <a:t> </a:t>
            </a:r>
            <a:r>
              <a:rPr lang="en-GB" sz="2400" dirty="0" err="1" smtClean="0">
                <a:solidFill>
                  <a:srgbClr val="953735"/>
                </a:solidFill>
              </a:rPr>
              <a:t>Tino</a:t>
            </a:r>
            <a:r>
              <a:rPr lang="en-GB" sz="2400" dirty="0" smtClean="0">
                <a:solidFill>
                  <a:srgbClr val="953735"/>
                </a:solidFill>
              </a:rPr>
              <a:t> </a:t>
            </a:r>
            <a:r>
              <a:rPr lang="en-GB" sz="2400" dirty="0" err="1" smtClean="0">
                <a:solidFill>
                  <a:srgbClr val="953735"/>
                </a:solidFill>
              </a:rPr>
              <a:t>Sehgal</a:t>
            </a:r>
            <a:r>
              <a:rPr lang="en-GB" sz="2400" dirty="0" smtClean="0">
                <a:solidFill>
                  <a:srgbClr val="953735"/>
                </a:solidFill>
              </a:rPr>
              <a:t>, </a:t>
            </a:r>
            <a:r>
              <a:rPr lang="en-GB" sz="2400" i="1" dirty="0" smtClean="0">
                <a:solidFill>
                  <a:srgbClr val="953735"/>
                </a:solidFill>
              </a:rPr>
              <a:t>Carte blanche</a:t>
            </a:r>
            <a:r>
              <a:rPr lang="en-GB" sz="2400" dirty="0" smtClean="0">
                <a:solidFill>
                  <a:srgbClr val="953735"/>
                </a:solidFill>
              </a:rPr>
              <a:t>, </a:t>
            </a:r>
            <a:r>
              <a:rPr lang="en-GB" sz="2400" dirty="0" err="1" smtClean="0">
                <a:solidFill>
                  <a:srgbClr val="953735"/>
                </a:solidFill>
              </a:rPr>
              <a:t>Palais</a:t>
            </a:r>
            <a:r>
              <a:rPr lang="en-GB" sz="2400" dirty="0" smtClean="0">
                <a:solidFill>
                  <a:srgbClr val="953735"/>
                </a:solidFill>
              </a:rPr>
              <a:t> de Tokyo, and </a:t>
            </a:r>
            <a:r>
              <a:rPr lang="en-GB" sz="2400" i="1" dirty="0" err="1" smtClean="0">
                <a:solidFill>
                  <a:srgbClr val="953735"/>
                </a:solidFill>
              </a:rPr>
              <a:t>Création</a:t>
            </a:r>
            <a:r>
              <a:rPr lang="en-GB" sz="2400" dirty="0" smtClean="0">
                <a:solidFill>
                  <a:srgbClr val="953735"/>
                </a:solidFill>
              </a:rPr>
              <a:t>, </a:t>
            </a:r>
            <a:r>
              <a:rPr lang="en-GB" sz="2400" dirty="0" err="1" smtClean="0">
                <a:solidFill>
                  <a:srgbClr val="953735"/>
                </a:solidFill>
              </a:rPr>
              <a:t>Opéra</a:t>
            </a:r>
            <a:r>
              <a:rPr lang="en-GB" sz="2400" dirty="0" smtClean="0">
                <a:solidFill>
                  <a:srgbClr val="953735"/>
                </a:solidFill>
              </a:rPr>
              <a:t> de Paris, 2016)</a:t>
            </a:r>
            <a:r>
              <a:rPr lang="fr-FR" sz="2400" dirty="0" smtClean="0">
                <a:solidFill>
                  <a:srgbClr val="953735"/>
                </a:solidFill>
              </a:rPr>
              <a:t> </a:t>
            </a:r>
          </a:p>
          <a:p>
            <a:pPr marL="0" indent="0">
              <a:buNone/>
            </a:pPr>
            <a:endParaRPr lang="fr-FR" sz="2400" dirty="0">
              <a:solidFill>
                <a:srgbClr val="953735"/>
              </a:solidFill>
            </a:endParaRPr>
          </a:p>
          <a:p>
            <a:pPr marL="0" indent="0">
              <a:buNone/>
            </a:pPr>
            <a:endParaRPr lang="fr-FR" sz="2400" dirty="0" smtClean="0">
              <a:solidFill>
                <a:srgbClr val="953735"/>
              </a:solidFill>
            </a:endParaRPr>
          </a:p>
          <a:p>
            <a:pPr marL="0" indent="0">
              <a:buNone/>
            </a:pPr>
            <a:endParaRPr lang="fr-FR" sz="2400" dirty="0">
              <a:solidFill>
                <a:srgbClr val="953735"/>
              </a:solidFill>
            </a:endParaRPr>
          </a:p>
          <a:p>
            <a:pPr marL="0" indent="0">
              <a:buNone/>
            </a:pPr>
            <a:endParaRPr lang="fr-FR" sz="2400" dirty="0" smtClean="0">
              <a:solidFill>
                <a:srgbClr val="953735"/>
              </a:solidFill>
            </a:endParaRPr>
          </a:p>
          <a:p>
            <a:pPr marL="0" indent="0">
              <a:buNone/>
            </a:pPr>
            <a:endParaRPr lang="fr-FR" sz="2400" dirty="0">
              <a:solidFill>
                <a:srgbClr val="953735"/>
              </a:solidFill>
            </a:endParaRPr>
          </a:p>
          <a:p>
            <a:pPr marL="0" indent="0">
              <a:buNone/>
            </a:pPr>
            <a:endParaRPr lang="fr-FR" sz="2400" dirty="0" smtClean="0">
              <a:solidFill>
                <a:srgbClr val="953735"/>
              </a:solidFill>
            </a:endParaRPr>
          </a:p>
          <a:p>
            <a:pPr marL="0" indent="0">
              <a:buNone/>
            </a:pPr>
            <a:endParaRPr lang="fr-FR" sz="2400" dirty="0">
              <a:solidFill>
                <a:srgbClr val="953735"/>
              </a:solidFill>
            </a:endParaRPr>
          </a:p>
        </p:txBody>
      </p:sp>
    </p:spTree>
    <p:extLst>
      <p:ext uri="{BB962C8B-B14F-4D97-AF65-F5344CB8AC3E}">
        <p14:creationId xmlns:p14="http://schemas.microsoft.com/office/powerpoint/2010/main" val="564533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4052" y="4779502"/>
            <a:ext cx="8859947" cy="1704576"/>
          </a:xfrm>
        </p:spPr>
        <p:txBody>
          <a:bodyPr>
            <a:noAutofit/>
          </a:bodyPr>
          <a:lstStyle/>
          <a:p>
            <a:pPr algn="l"/>
            <a:r>
              <a:rPr lang="en-GB" sz="2400" dirty="0" err="1">
                <a:solidFill>
                  <a:srgbClr val="953735"/>
                </a:solidFill>
              </a:rPr>
              <a:t>Mette</a:t>
            </a:r>
            <a:r>
              <a:rPr lang="en-GB" sz="2400" dirty="0">
                <a:solidFill>
                  <a:srgbClr val="953735"/>
                </a:solidFill>
              </a:rPr>
              <a:t> </a:t>
            </a:r>
            <a:r>
              <a:rPr lang="en-GB" sz="2400" dirty="0" err="1">
                <a:solidFill>
                  <a:srgbClr val="953735"/>
                </a:solidFill>
              </a:rPr>
              <a:t>Ingvartsen</a:t>
            </a:r>
            <a:r>
              <a:rPr lang="en-GB" sz="2400" dirty="0">
                <a:solidFill>
                  <a:srgbClr val="953735"/>
                </a:solidFill>
              </a:rPr>
              <a:t>, </a:t>
            </a:r>
            <a:r>
              <a:rPr lang="en-GB" sz="2400" i="1" dirty="0">
                <a:solidFill>
                  <a:srgbClr val="953735"/>
                </a:solidFill>
              </a:rPr>
              <a:t>69 positions</a:t>
            </a:r>
            <a:r>
              <a:rPr lang="en-GB" sz="2400" dirty="0">
                <a:solidFill>
                  <a:srgbClr val="953735"/>
                </a:solidFill>
              </a:rPr>
              <a:t> </a:t>
            </a:r>
            <a:r>
              <a:rPr lang="en-GB" sz="2400" dirty="0" smtClean="0">
                <a:solidFill>
                  <a:srgbClr val="953735"/>
                </a:solidFill>
              </a:rPr>
              <a:t/>
            </a:r>
            <a:br>
              <a:rPr lang="en-GB" sz="2400" dirty="0" smtClean="0">
                <a:solidFill>
                  <a:srgbClr val="953735"/>
                </a:solidFill>
              </a:rPr>
            </a:br>
            <a:r>
              <a:rPr lang="en-GB" sz="2400" dirty="0" smtClean="0">
                <a:solidFill>
                  <a:srgbClr val="953735"/>
                </a:solidFill>
              </a:rPr>
              <a:t>(</a:t>
            </a:r>
            <a:r>
              <a:rPr lang="en-GB" sz="2400" dirty="0">
                <a:solidFill>
                  <a:srgbClr val="953735"/>
                </a:solidFill>
              </a:rPr>
              <a:t>2014)</a:t>
            </a:r>
            <a:r>
              <a:rPr lang="en-GB" sz="2400" i="1" dirty="0">
                <a:solidFill>
                  <a:srgbClr val="953735"/>
                </a:solidFill>
              </a:rPr>
              <a:t/>
            </a:r>
            <a:br>
              <a:rPr lang="en-GB" sz="2400" i="1" dirty="0">
                <a:solidFill>
                  <a:srgbClr val="953735"/>
                </a:solidFill>
              </a:rPr>
            </a:br>
            <a:endParaRPr lang="fr-FR" sz="2400" dirty="0"/>
          </a:p>
        </p:txBody>
      </p:sp>
      <p:pic>
        <p:nvPicPr>
          <p:cNvPr id="4" name="Espace réservé du contenu 3" descr="maxresdefault.jp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a:xfrm>
            <a:off x="457200" y="300125"/>
            <a:ext cx="4876800" cy="2682027"/>
          </a:xfrm>
          <a:prstGeom prst="rect">
            <a:avLst/>
          </a:prstGeom>
        </p:spPr>
      </p:pic>
      <p:sp>
        <p:nvSpPr>
          <p:cNvPr id="5" name="Rectangle 4"/>
          <p:cNvSpPr/>
          <p:nvPr/>
        </p:nvSpPr>
        <p:spPr>
          <a:xfrm>
            <a:off x="457199" y="3105835"/>
            <a:ext cx="7479575" cy="461665"/>
          </a:xfrm>
          <a:prstGeom prst="rect">
            <a:avLst/>
          </a:prstGeom>
        </p:spPr>
        <p:txBody>
          <a:bodyPr wrap="square">
            <a:spAutoFit/>
          </a:bodyPr>
          <a:lstStyle/>
          <a:p>
            <a:r>
              <a:rPr lang="fr-FR" sz="2400" dirty="0">
                <a:solidFill>
                  <a:srgbClr val="953735"/>
                </a:solidFill>
              </a:rPr>
              <a:t>Simone </a:t>
            </a:r>
            <a:r>
              <a:rPr lang="fr-FR" sz="2400" dirty="0" err="1">
                <a:solidFill>
                  <a:srgbClr val="953735"/>
                </a:solidFill>
              </a:rPr>
              <a:t>Forti</a:t>
            </a:r>
            <a:r>
              <a:rPr lang="fr-FR" sz="2400" dirty="0">
                <a:solidFill>
                  <a:srgbClr val="953735"/>
                </a:solidFill>
              </a:rPr>
              <a:t>, </a:t>
            </a:r>
            <a:r>
              <a:rPr lang="fr-FR" sz="2400" i="1" dirty="0" err="1">
                <a:solidFill>
                  <a:srgbClr val="953735"/>
                </a:solidFill>
              </a:rPr>
              <a:t>Huddle</a:t>
            </a:r>
            <a:r>
              <a:rPr lang="fr-FR" sz="2400" dirty="0">
                <a:solidFill>
                  <a:srgbClr val="953735"/>
                </a:solidFill>
              </a:rPr>
              <a:t>, High Line (New York), 2012 (1961)</a:t>
            </a:r>
          </a:p>
        </p:txBody>
      </p:sp>
      <p:pic>
        <p:nvPicPr>
          <p:cNvPr id="6" name="Image 5" descr="1--69_positions_credit_virginie-mira-1-800x5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17620"/>
            <a:ext cx="4572000" cy="3040380"/>
          </a:xfrm>
          <a:prstGeom prst="rect">
            <a:avLst/>
          </a:prstGeom>
        </p:spPr>
      </p:pic>
    </p:spTree>
    <p:extLst>
      <p:ext uri="{BB962C8B-B14F-4D97-AF65-F5344CB8AC3E}">
        <p14:creationId xmlns:p14="http://schemas.microsoft.com/office/powerpoint/2010/main" val="1894696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3462"/>
          </a:xfrm>
          <a:solidFill>
            <a:schemeClr val="accent3">
              <a:alpha val="10000"/>
            </a:schemeClr>
          </a:solidFill>
          <a:ln>
            <a:solidFill>
              <a:schemeClr val="tx2">
                <a:lumMod val="40000"/>
                <a:lumOff val="60000"/>
              </a:schemeClr>
            </a:solidFill>
          </a:ln>
        </p:spPr>
        <p:txBody>
          <a:bodyPr>
            <a:normAutofit/>
          </a:bodyPr>
          <a:lstStyle/>
          <a:p>
            <a:pPr algn="l"/>
            <a:r>
              <a:rPr lang="en-GB" sz="2000" dirty="0">
                <a:solidFill>
                  <a:srgbClr val="953735"/>
                </a:solidFill>
              </a:rPr>
              <a:t>For a non-binary typology of amateurs. Family resemblances, prototypes and fuzzy sets </a:t>
            </a:r>
            <a:r>
              <a:rPr lang="en-GB" sz="2000" dirty="0" smtClean="0">
                <a:solidFill>
                  <a:srgbClr val="953735"/>
                </a:solidFill>
              </a:rPr>
              <a:t>2</a:t>
            </a:r>
            <a:endParaRPr lang="fr-FR" sz="2000" dirty="0"/>
          </a:p>
        </p:txBody>
      </p:sp>
      <p:sp>
        <p:nvSpPr>
          <p:cNvPr id="3" name="Espace réservé du contenu 2"/>
          <p:cNvSpPr>
            <a:spLocks noGrp="1"/>
          </p:cNvSpPr>
          <p:nvPr>
            <p:ph idx="1"/>
          </p:nvPr>
        </p:nvSpPr>
        <p:spPr>
          <a:xfrm>
            <a:off x="457200" y="1600200"/>
            <a:ext cx="8229600" cy="4900591"/>
          </a:xfrm>
          <a:solidFill>
            <a:schemeClr val="accent3">
              <a:alpha val="10000"/>
            </a:schemeClr>
          </a:solidFill>
          <a:ln>
            <a:solidFill>
              <a:schemeClr val="tx2">
                <a:lumMod val="40000"/>
                <a:lumOff val="60000"/>
              </a:schemeClr>
            </a:solidFill>
          </a:ln>
        </p:spPr>
        <p:txBody>
          <a:bodyPr>
            <a:normAutofit/>
          </a:bodyPr>
          <a:lstStyle/>
          <a:p>
            <a:pPr>
              <a:buFontTx/>
              <a:buChar char="-"/>
            </a:pPr>
            <a:r>
              <a:rPr lang="en-GB" sz="2400" dirty="0" smtClean="0">
                <a:solidFill>
                  <a:srgbClr val="953735"/>
                </a:solidFill>
              </a:rPr>
              <a:t>carnivals</a:t>
            </a:r>
            <a:r>
              <a:rPr lang="en-GB" sz="2400" dirty="0">
                <a:solidFill>
                  <a:srgbClr val="953735"/>
                </a:solidFill>
              </a:rPr>
              <a:t>, festivals, rituals, communities: </a:t>
            </a:r>
            <a:endParaRPr lang="en-GB" sz="2400" dirty="0" smtClean="0">
              <a:solidFill>
                <a:srgbClr val="953735"/>
              </a:solidFill>
            </a:endParaRPr>
          </a:p>
          <a:p>
            <a:pPr marL="0" indent="0">
              <a:buNone/>
            </a:pPr>
            <a:r>
              <a:rPr lang="en-GB" sz="2400" dirty="0" smtClean="0">
                <a:solidFill>
                  <a:srgbClr val="953735"/>
                </a:solidFill>
              </a:rPr>
              <a:t>Dionysian </a:t>
            </a:r>
            <a:r>
              <a:rPr lang="en-GB" sz="2400" dirty="0">
                <a:solidFill>
                  <a:srgbClr val="953735"/>
                </a:solidFill>
              </a:rPr>
              <a:t>dancers (trance and </a:t>
            </a:r>
            <a:r>
              <a:rPr lang="en-GB" sz="2400" dirty="0" err="1">
                <a:solidFill>
                  <a:srgbClr val="953735"/>
                </a:solidFill>
              </a:rPr>
              <a:t>extasis</a:t>
            </a:r>
            <a:r>
              <a:rPr lang="en-GB" sz="2400" dirty="0">
                <a:solidFill>
                  <a:srgbClr val="953735"/>
                </a:solidFill>
              </a:rPr>
              <a:t>, in traditional rites as well as ballrooms and urban </a:t>
            </a:r>
            <a:r>
              <a:rPr lang="en-GB" sz="2400" dirty="0" smtClean="0">
                <a:solidFill>
                  <a:srgbClr val="953735"/>
                </a:solidFill>
              </a:rPr>
              <a:t>cultures – hip hop, techno …, </a:t>
            </a:r>
            <a:r>
              <a:rPr lang="en-GB" sz="2400" dirty="0">
                <a:solidFill>
                  <a:srgbClr val="953735"/>
                </a:solidFill>
              </a:rPr>
              <a:t>traditional and street dancers, “other professionals”  </a:t>
            </a:r>
            <a:r>
              <a:rPr lang="en-GB" sz="2400" i="1" dirty="0">
                <a:solidFill>
                  <a:srgbClr val="953735"/>
                </a:solidFill>
              </a:rPr>
              <a:t>e. g. </a:t>
            </a:r>
            <a:r>
              <a:rPr lang="en-GB" sz="2400" i="1" dirty="0" smtClean="0">
                <a:solidFill>
                  <a:srgbClr val="953735"/>
                </a:solidFill>
              </a:rPr>
              <a:t>: </a:t>
            </a:r>
          </a:p>
          <a:p>
            <a:pPr marL="0" indent="0">
              <a:buNone/>
            </a:pPr>
            <a:endParaRPr lang="en-GB" sz="1000" i="1" dirty="0" smtClean="0">
              <a:solidFill>
                <a:srgbClr val="953735"/>
              </a:solidFill>
            </a:endParaRPr>
          </a:p>
          <a:p>
            <a:pPr marL="0" indent="0">
              <a:buNone/>
            </a:pPr>
            <a:r>
              <a:rPr lang="en-GB" sz="2400" dirty="0" smtClean="0">
                <a:solidFill>
                  <a:srgbClr val="953735"/>
                </a:solidFill>
              </a:rPr>
              <a:t>François </a:t>
            </a:r>
            <a:r>
              <a:rPr lang="en-GB" sz="2400" dirty="0" err="1">
                <a:solidFill>
                  <a:srgbClr val="953735"/>
                </a:solidFill>
              </a:rPr>
              <a:t>Chaignaud</a:t>
            </a:r>
            <a:r>
              <a:rPr lang="en-GB" sz="2400" dirty="0">
                <a:solidFill>
                  <a:srgbClr val="953735"/>
                </a:solidFill>
              </a:rPr>
              <a:t> and Cecilia </a:t>
            </a:r>
            <a:r>
              <a:rPr lang="en-GB" sz="2400" dirty="0" err="1">
                <a:solidFill>
                  <a:srgbClr val="953735"/>
                </a:solidFill>
              </a:rPr>
              <a:t>Bengolea</a:t>
            </a:r>
            <a:r>
              <a:rPr lang="en-GB" sz="2400" dirty="0" smtClean="0">
                <a:solidFill>
                  <a:srgbClr val="953735"/>
                </a:solidFill>
              </a:rPr>
              <a:t>, esp. </a:t>
            </a:r>
            <a:r>
              <a:rPr lang="en-GB" sz="2400" i="1" dirty="0" smtClean="0">
                <a:solidFill>
                  <a:srgbClr val="953735"/>
                </a:solidFill>
              </a:rPr>
              <a:t>(M)</a:t>
            </a:r>
            <a:r>
              <a:rPr lang="en-GB" sz="2400" i="1" dirty="0" err="1" smtClean="0">
                <a:solidFill>
                  <a:srgbClr val="953735"/>
                </a:solidFill>
              </a:rPr>
              <a:t>imosa</a:t>
            </a:r>
            <a:r>
              <a:rPr lang="en-GB" sz="2400" i="1" dirty="0" smtClean="0">
                <a:solidFill>
                  <a:srgbClr val="953735"/>
                </a:solidFill>
              </a:rPr>
              <a:t>, Twenty Looks or Paris is Burning at the Judson Church (M)</a:t>
            </a:r>
            <a:r>
              <a:rPr lang="en-GB" sz="2400" dirty="0" smtClean="0">
                <a:solidFill>
                  <a:srgbClr val="953735"/>
                </a:solidFill>
              </a:rPr>
              <a:t>, </a:t>
            </a:r>
            <a:r>
              <a:rPr lang="en-GB" sz="2400" i="1" dirty="0" err="1" smtClean="0">
                <a:solidFill>
                  <a:srgbClr val="953735"/>
                </a:solidFill>
              </a:rPr>
              <a:t>Danses</a:t>
            </a:r>
            <a:r>
              <a:rPr lang="en-GB" sz="2400" i="1" dirty="0" smtClean="0">
                <a:solidFill>
                  <a:srgbClr val="953735"/>
                </a:solidFill>
              </a:rPr>
              <a:t> </a:t>
            </a:r>
            <a:r>
              <a:rPr lang="en-GB" sz="2400" i="1" dirty="0" err="1" smtClean="0">
                <a:solidFill>
                  <a:srgbClr val="953735"/>
                </a:solidFill>
              </a:rPr>
              <a:t>Libres</a:t>
            </a:r>
            <a:r>
              <a:rPr lang="en-GB" sz="2400" i="1" dirty="0" smtClean="0">
                <a:solidFill>
                  <a:srgbClr val="953735"/>
                </a:solidFill>
              </a:rPr>
              <a:t> </a:t>
            </a:r>
            <a:r>
              <a:rPr lang="en-GB" sz="2400" dirty="0" smtClean="0">
                <a:solidFill>
                  <a:srgbClr val="953735"/>
                </a:solidFill>
              </a:rPr>
              <a:t> </a:t>
            </a:r>
            <a:r>
              <a:rPr lang="en-GB" sz="2400" i="1" dirty="0" smtClean="0">
                <a:solidFill>
                  <a:srgbClr val="953735"/>
                </a:solidFill>
              </a:rPr>
              <a:t>Le tour du monde des </a:t>
            </a:r>
            <a:r>
              <a:rPr lang="en-GB" sz="2400" i="1" dirty="0" err="1" smtClean="0">
                <a:solidFill>
                  <a:srgbClr val="953735"/>
                </a:solidFill>
              </a:rPr>
              <a:t>danses</a:t>
            </a:r>
            <a:r>
              <a:rPr lang="en-GB" sz="2400" i="1" dirty="0" smtClean="0">
                <a:solidFill>
                  <a:srgbClr val="953735"/>
                </a:solidFill>
              </a:rPr>
              <a:t> </a:t>
            </a:r>
            <a:r>
              <a:rPr lang="en-GB" sz="2400" i="1" dirty="0" err="1" smtClean="0">
                <a:solidFill>
                  <a:srgbClr val="953735"/>
                </a:solidFill>
              </a:rPr>
              <a:t>urbaines</a:t>
            </a:r>
            <a:r>
              <a:rPr lang="en-GB" sz="2400" i="1" dirty="0" smtClean="0">
                <a:solidFill>
                  <a:srgbClr val="953735"/>
                </a:solidFill>
              </a:rPr>
              <a:t> en dix </a:t>
            </a:r>
            <a:r>
              <a:rPr lang="en-GB" sz="2400" i="1" dirty="0" err="1" smtClean="0">
                <a:solidFill>
                  <a:srgbClr val="953735"/>
                </a:solidFill>
              </a:rPr>
              <a:t>villes</a:t>
            </a:r>
            <a:r>
              <a:rPr lang="en-GB" sz="2400" i="1" dirty="0" smtClean="0">
                <a:solidFill>
                  <a:srgbClr val="953735"/>
                </a:solidFill>
              </a:rPr>
              <a:t> …</a:t>
            </a:r>
            <a:endParaRPr lang="en-GB" sz="2400" dirty="0" smtClean="0">
              <a:solidFill>
                <a:srgbClr val="953735"/>
              </a:solidFill>
            </a:endParaRPr>
          </a:p>
          <a:p>
            <a:pPr marL="0" indent="0">
              <a:buNone/>
            </a:pPr>
            <a:r>
              <a:rPr lang="en-GB" sz="2400" dirty="0" smtClean="0">
                <a:solidFill>
                  <a:srgbClr val="953735"/>
                </a:solidFill>
              </a:rPr>
              <a:t>Ana </a:t>
            </a:r>
            <a:r>
              <a:rPr lang="en-GB" sz="2400" dirty="0" err="1">
                <a:solidFill>
                  <a:srgbClr val="953735"/>
                </a:solidFill>
              </a:rPr>
              <a:t>Borralho</a:t>
            </a:r>
            <a:r>
              <a:rPr lang="en-GB" sz="2400" dirty="0">
                <a:solidFill>
                  <a:srgbClr val="953735"/>
                </a:solidFill>
              </a:rPr>
              <a:t> and </a:t>
            </a:r>
            <a:r>
              <a:rPr lang="en-GB" sz="2400" dirty="0" err="1">
                <a:solidFill>
                  <a:srgbClr val="953735"/>
                </a:solidFill>
              </a:rPr>
              <a:t>Joâo</a:t>
            </a:r>
            <a:r>
              <a:rPr lang="en-GB" sz="2400" dirty="0">
                <a:solidFill>
                  <a:srgbClr val="953735"/>
                </a:solidFill>
              </a:rPr>
              <a:t> </a:t>
            </a:r>
            <a:r>
              <a:rPr lang="en-GB" sz="2400" dirty="0" err="1" smtClean="0">
                <a:solidFill>
                  <a:srgbClr val="953735"/>
                </a:solidFill>
              </a:rPr>
              <a:t>Galante</a:t>
            </a:r>
            <a:r>
              <a:rPr lang="en-GB" sz="2400" dirty="0" smtClean="0">
                <a:solidFill>
                  <a:srgbClr val="953735"/>
                </a:solidFill>
              </a:rPr>
              <a:t>, </a:t>
            </a:r>
            <a:r>
              <a:rPr lang="en-GB" sz="2400" i="1" dirty="0" smtClean="0">
                <a:solidFill>
                  <a:srgbClr val="953735"/>
                </a:solidFill>
              </a:rPr>
              <a:t>Atlas </a:t>
            </a:r>
            <a:r>
              <a:rPr lang="en-GB" sz="2400" i="1" dirty="0" err="1" smtClean="0">
                <a:solidFill>
                  <a:srgbClr val="953735"/>
                </a:solidFill>
              </a:rPr>
              <a:t>Lisboa</a:t>
            </a:r>
            <a:r>
              <a:rPr lang="en-GB" sz="2400" i="1" dirty="0" smtClean="0">
                <a:solidFill>
                  <a:srgbClr val="953735"/>
                </a:solidFill>
              </a:rPr>
              <a:t>, Helsinki, Rio de Janeiro, Milano, Lille, Budapest, Poitiers</a:t>
            </a:r>
            <a:r>
              <a:rPr lang="en-GB" sz="2400" dirty="0">
                <a:solidFill>
                  <a:srgbClr val="953735"/>
                </a:solidFill>
              </a:rPr>
              <a:t> </a:t>
            </a:r>
            <a:r>
              <a:rPr lang="en-GB" sz="2400" dirty="0" smtClean="0">
                <a:solidFill>
                  <a:srgbClr val="953735"/>
                </a:solidFill>
              </a:rPr>
              <a:t>(2011-) </a:t>
            </a:r>
            <a:r>
              <a:rPr lang="en-GB" sz="2400" dirty="0">
                <a:solidFill>
                  <a:srgbClr val="953735"/>
                </a:solidFill>
              </a:rPr>
              <a:t>…</a:t>
            </a:r>
            <a:r>
              <a:rPr lang="fr-FR" sz="2400" dirty="0">
                <a:solidFill>
                  <a:srgbClr val="953735"/>
                </a:solidFill>
              </a:rPr>
              <a:t> </a:t>
            </a:r>
            <a:endParaRPr lang="fr-FR" sz="2400" dirty="0" smtClean="0">
              <a:solidFill>
                <a:srgbClr val="953735"/>
              </a:solidFill>
            </a:endParaRPr>
          </a:p>
          <a:p>
            <a:pPr marL="0" indent="0">
              <a:buNone/>
            </a:pPr>
            <a:r>
              <a:rPr lang="fr-FR" sz="2400" dirty="0" smtClean="0">
                <a:solidFill>
                  <a:srgbClr val="953735"/>
                </a:solidFill>
              </a:rPr>
              <a:t>Mathilde Monnier / Philippe </a:t>
            </a:r>
            <a:r>
              <a:rPr lang="fr-FR" sz="2400" dirty="0" err="1" smtClean="0">
                <a:solidFill>
                  <a:srgbClr val="953735"/>
                </a:solidFill>
              </a:rPr>
              <a:t>Katerine</a:t>
            </a:r>
            <a:r>
              <a:rPr lang="fr-FR" sz="2400" dirty="0" smtClean="0">
                <a:solidFill>
                  <a:srgbClr val="953735"/>
                </a:solidFill>
              </a:rPr>
              <a:t>, </a:t>
            </a:r>
            <a:r>
              <a:rPr lang="fr-FR" sz="2400" i="1" dirty="0" smtClean="0">
                <a:solidFill>
                  <a:srgbClr val="953735"/>
                </a:solidFill>
              </a:rPr>
              <a:t>2006 vallée</a:t>
            </a:r>
          </a:p>
          <a:p>
            <a:pPr marL="0" indent="0">
              <a:buNone/>
            </a:pPr>
            <a:r>
              <a:rPr lang="fr-FR" sz="2400" dirty="0" smtClean="0">
                <a:solidFill>
                  <a:srgbClr val="953735"/>
                </a:solidFill>
              </a:rPr>
              <a:t>Pascale </a:t>
            </a:r>
            <a:r>
              <a:rPr lang="fr-FR" sz="2400" dirty="0" err="1" smtClean="0">
                <a:solidFill>
                  <a:srgbClr val="953735"/>
                </a:solidFill>
              </a:rPr>
              <a:t>Houbin</a:t>
            </a:r>
            <a:r>
              <a:rPr lang="fr-FR" sz="2400" i="1" dirty="0" smtClean="0">
                <a:solidFill>
                  <a:srgbClr val="953735"/>
                </a:solidFill>
              </a:rPr>
              <a:t>, Aujourd’hui à deux mains </a:t>
            </a:r>
            <a:r>
              <a:rPr lang="fr-FR" sz="2400" dirty="0" smtClean="0">
                <a:solidFill>
                  <a:srgbClr val="953735"/>
                </a:solidFill>
              </a:rPr>
              <a:t>(2009)</a:t>
            </a:r>
            <a:endParaRPr lang="fr-FR" sz="2400" dirty="0">
              <a:solidFill>
                <a:srgbClr val="953735"/>
              </a:solidFill>
            </a:endParaRPr>
          </a:p>
        </p:txBody>
      </p:sp>
    </p:spTree>
    <p:extLst>
      <p:ext uri="{BB962C8B-B14F-4D97-AF65-F5344CB8AC3E}">
        <p14:creationId xmlns:p14="http://schemas.microsoft.com/office/powerpoint/2010/main" val="17166651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2.jpg"/>
          <p:cNvPicPr>
            <a:picLocks noGrp="1" noChangeAspect="1"/>
          </p:cNvPicPr>
          <p:nvPr>
            <p:ph idx="1"/>
          </p:nvPr>
        </p:nvPicPr>
        <p:blipFill>
          <a:blip r:embed="rId2">
            <a:extLst>
              <a:ext uri="{28A0092B-C50C-407E-A947-70E740481C1C}">
                <a14:useLocalDpi xmlns:a14="http://schemas.microsoft.com/office/drawing/2010/main" val="0"/>
              </a:ext>
            </a:extLst>
          </a:blip>
          <a:srcRect t="8684" b="8684"/>
          <a:stretch>
            <a:fillRect/>
          </a:stretch>
        </p:blipFill>
        <p:spPr>
          <a:xfrm>
            <a:off x="0" y="0"/>
            <a:ext cx="5486400" cy="3017311"/>
          </a:xfrm>
        </p:spPr>
      </p:pic>
      <p:pic>
        <p:nvPicPr>
          <p:cNvPr id="5" name="Image 4" descr="mimosa-03-credit-paula-cou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3048000"/>
          </a:xfrm>
          <a:prstGeom prst="rect">
            <a:avLst/>
          </a:prstGeom>
        </p:spPr>
      </p:pic>
      <p:pic>
        <p:nvPicPr>
          <p:cNvPr id="6" name="Image 5" descr="Atlas-Poitiers-desacralise-le-spectacle_image_article_lar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33750"/>
            <a:ext cx="4064000" cy="3524250"/>
          </a:xfrm>
          <a:prstGeom prst="rect">
            <a:avLst/>
          </a:prstGeom>
        </p:spPr>
      </p:pic>
      <p:sp>
        <p:nvSpPr>
          <p:cNvPr id="7" name="Rectangle 6"/>
          <p:cNvSpPr/>
          <p:nvPr/>
        </p:nvSpPr>
        <p:spPr>
          <a:xfrm>
            <a:off x="4572000" y="2413338"/>
            <a:ext cx="4572000" cy="3416320"/>
          </a:xfrm>
          <a:prstGeom prst="rect">
            <a:avLst/>
          </a:prstGeom>
        </p:spPr>
        <p:txBody>
          <a:bodyPr wrap="square">
            <a:spAutoFit/>
          </a:bodyPr>
          <a:lstStyle/>
          <a:p>
            <a:endParaRPr lang="en-GB" dirty="0" smtClean="0">
              <a:solidFill>
                <a:srgbClr val="953735"/>
              </a:solidFill>
            </a:endParaRPr>
          </a:p>
          <a:p>
            <a:endParaRPr lang="en-GB" dirty="0">
              <a:solidFill>
                <a:srgbClr val="953735"/>
              </a:solidFill>
            </a:endParaRPr>
          </a:p>
          <a:p>
            <a:endParaRPr lang="en-GB" dirty="0" smtClean="0">
              <a:solidFill>
                <a:srgbClr val="953735"/>
              </a:solidFill>
            </a:endParaRPr>
          </a:p>
          <a:p>
            <a:endParaRPr lang="en-GB" dirty="0">
              <a:solidFill>
                <a:srgbClr val="953735"/>
              </a:solidFill>
            </a:endParaRPr>
          </a:p>
          <a:p>
            <a:r>
              <a:rPr lang="en-GB" dirty="0" smtClean="0">
                <a:solidFill>
                  <a:srgbClr val="953735"/>
                </a:solidFill>
              </a:rPr>
              <a:t>François </a:t>
            </a:r>
            <a:r>
              <a:rPr lang="en-GB" dirty="0" err="1">
                <a:solidFill>
                  <a:srgbClr val="953735"/>
                </a:solidFill>
              </a:rPr>
              <a:t>Chaignaud</a:t>
            </a:r>
            <a:r>
              <a:rPr lang="en-GB" dirty="0">
                <a:solidFill>
                  <a:srgbClr val="953735"/>
                </a:solidFill>
              </a:rPr>
              <a:t> /</a:t>
            </a:r>
            <a:r>
              <a:rPr lang="en-GB" dirty="0" smtClean="0">
                <a:solidFill>
                  <a:srgbClr val="953735"/>
                </a:solidFill>
              </a:rPr>
              <a:t> </a:t>
            </a:r>
            <a:r>
              <a:rPr lang="en-GB" dirty="0">
                <a:solidFill>
                  <a:srgbClr val="953735"/>
                </a:solidFill>
              </a:rPr>
              <a:t>Cecilia </a:t>
            </a:r>
            <a:r>
              <a:rPr lang="en-GB" dirty="0" err="1" smtClean="0">
                <a:solidFill>
                  <a:srgbClr val="953735"/>
                </a:solidFill>
              </a:rPr>
              <a:t>Bengolea</a:t>
            </a:r>
            <a:r>
              <a:rPr lang="en-GB" dirty="0" smtClean="0">
                <a:solidFill>
                  <a:srgbClr val="953735"/>
                </a:solidFill>
              </a:rPr>
              <a:t>:</a:t>
            </a:r>
          </a:p>
          <a:p>
            <a:r>
              <a:rPr lang="en-GB" i="1" dirty="0" err="1">
                <a:solidFill>
                  <a:srgbClr val="953735"/>
                </a:solidFill>
              </a:rPr>
              <a:t>Danses</a:t>
            </a:r>
            <a:r>
              <a:rPr lang="en-GB" i="1" dirty="0">
                <a:solidFill>
                  <a:srgbClr val="953735"/>
                </a:solidFill>
              </a:rPr>
              <a:t> </a:t>
            </a:r>
            <a:r>
              <a:rPr lang="en-GB" i="1" dirty="0" err="1">
                <a:solidFill>
                  <a:srgbClr val="953735"/>
                </a:solidFill>
              </a:rPr>
              <a:t>Libres</a:t>
            </a:r>
            <a:r>
              <a:rPr lang="en-GB" i="1" dirty="0">
                <a:solidFill>
                  <a:srgbClr val="953735"/>
                </a:solidFill>
              </a:rPr>
              <a:t> </a:t>
            </a:r>
            <a:r>
              <a:rPr lang="en-GB" i="1" dirty="0" smtClean="0">
                <a:solidFill>
                  <a:srgbClr val="953735"/>
                </a:solidFill>
              </a:rPr>
              <a:t> </a:t>
            </a:r>
            <a:r>
              <a:rPr lang="en-GB" dirty="0" smtClean="0">
                <a:solidFill>
                  <a:srgbClr val="953735"/>
                </a:solidFill>
              </a:rPr>
              <a:t>(2010)</a:t>
            </a:r>
            <a:endParaRPr lang="en-GB" i="1" dirty="0">
              <a:solidFill>
                <a:srgbClr val="953735"/>
              </a:solidFill>
            </a:endParaRPr>
          </a:p>
          <a:p>
            <a:r>
              <a:rPr lang="en-GB" i="1" dirty="0" smtClean="0">
                <a:solidFill>
                  <a:srgbClr val="953735"/>
                </a:solidFill>
              </a:rPr>
              <a:t>(</a:t>
            </a:r>
            <a:r>
              <a:rPr lang="en-GB" i="1" dirty="0">
                <a:solidFill>
                  <a:srgbClr val="953735"/>
                </a:solidFill>
              </a:rPr>
              <a:t>M)</a:t>
            </a:r>
            <a:r>
              <a:rPr lang="en-GB" i="1" dirty="0" err="1">
                <a:solidFill>
                  <a:srgbClr val="953735"/>
                </a:solidFill>
              </a:rPr>
              <a:t>imosa</a:t>
            </a:r>
            <a:r>
              <a:rPr lang="en-GB" i="1" dirty="0">
                <a:solidFill>
                  <a:srgbClr val="953735"/>
                </a:solidFill>
              </a:rPr>
              <a:t>, Twenty Looks or Paris is Burning at the Judson Church (M</a:t>
            </a:r>
            <a:r>
              <a:rPr lang="en-GB" i="1" dirty="0" smtClean="0">
                <a:solidFill>
                  <a:srgbClr val="953735"/>
                </a:solidFill>
              </a:rPr>
              <a:t>)</a:t>
            </a:r>
            <a:r>
              <a:rPr lang="en-GB" dirty="0" smtClean="0">
                <a:solidFill>
                  <a:srgbClr val="953735"/>
                </a:solidFill>
              </a:rPr>
              <a:t> </a:t>
            </a:r>
            <a:r>
              <a:rPr lang="en-GB" i="1" dirty="0" smtClean="0">
                <a:solidFill>
                  <a:srgbClr val="953735"/>
                </a:solidFill>
              </a:rPr>
              <a:t>… </a:t>
            </a:r>
            <a:r>
              <a:rPr lang="en-GB" dirty="0" smtClean="0">
                <a:solidFill>
                  <a:srgbClr val="953735"/>
                </a:solidFill>
              </a:rPr>
              <a:t>(2011)</a:t>
            </a:r>
            <a:endParaRPr lang="en-GB" i="1" dirty="0" smtClean="0">
              <a:solidFill>
                <a:srgbClr val="953735"/>
              </a:solidFill>
            </a:endParaRPr>
          </a:p>
          <a:p>
            <a:endParaRPr lang="en-GB" i="1" dirty="0">
              <a:solidFill>
                <a:srgbClr val="953735"/>
              </a:solidFill>
            </a:endParaRPr>
          </a:p>
          <a:p>
            <a:endParaRPr lang="en-GB" dirty="0">
              <a:solidFill>
                <a:srgbClr val="953735"/>
              </a:solidFill>
            </a:endParaRPr>
          </a:p>
          <a:p>
            <a:r>
              <a:rPr lang="en-GB" dirty="0">
                <a:solidFill>
                  <a:srgbClr val="953735"/>
                </a:solidFill>
              </a:rPr>
              <a:t>Ana </a:t>
            </a:r>
            <a:r>
              <a:rPr lang="en-GB" dirty="0" err="1">
                <a:solidFill>
                  <a:srgbClr val="953735"/>
                </a:solidFill>
              </a:rPr>
              <a:t>Borralho</a:t>
            </a:r>
            <a:r>
              <a:rPr lang="en-GB" dirty="0">
                <a:solidFill>
                  <a:srgbClr val="953735"/>
                </a:solidFill>
              </a:rPr>
              <a:t> /</a:t>
            </a:r>
            <a:r>
              <a:rPr lang="en-GB" dirty="0" smtClean="0">
                <a:solidFill>
                  <a:srgbClr val="953735"/>
                </a:solidFill>
              </a:rPr>
              <a:t> </a:t>
            </a:r>
            <a:r>
              <a:rPr lang="en-GB" dirty="0" err="1">
                <a:solidFill>
                  <a:srgbClr val="953735"/>
                </a:solidFill>
              </a:rPr>
              <a:t>Joâo</a:t>
            </a:r>
            <a:r>
              <a:rPr lang="en-GB" dirty="0">
                <a:solidFill>
                  <a:srgbClr val="953735"/>
                </a:solidFill>
              </a:rPr>
              <a:t> </a:t>
            </a:r>
            <a:r>
              <a:rPr lang="en-GB" dirty="0" err="1">
                <a:solidFill>
                  <a:srgbClr val="953735"/>
                </a:solidFill>
              </a:rPr>
              <a:t>Galante</a:t>
            </a:r>
            <a:r>
              <a:rPr lang="en-GB" dirty="0">
                <a:solidFill>
                  <a:srgbClr val="953735"/>
                </a:solidFill>
              </a:rPr>
              <a:t>, </a:t>
            </a:r>
            <a:r>
              <a:rPr lang="en-GB" dirty="0" smtClean="0">
                <a:solidFill>
                  <a:srgbClr val="953735"/>
                </a:solidFill>
              </a:rPr>
              <a:t>Atlas </a:t>
            </a:r>
            <a:r>
              <a:rPr lang="en-GB" i="1" dirty="0" smtClean="0">
                <a:solidFill>
                  <a:srgbClr val="953735"/>
                </a:solidFill>
              </a:rPr>
              <a:t>Poitiers</a:t>
            </a:r>
            <a:r>
              <a:rPr lang="en-GB" dirty="0" smtClean="0">
                <a:solidFill>
                  <a:srgbClr val="953735"/>
                </a:solidFill>
              </a:rPr>
              <a:t> </a:t>
            </a:r>
            <a:r>
              <a:rPr lang="en-GB" dirty="0">
                <a:solidFill>
                  <a:srgbClr val="953735"/>
                </a:solidFill>
              </a:rPr>
              <a:t>(</a:t>
            </a:r>
            <a:r>
              <a:rPr lang="en-GB" dirty="0" smtClean="0">
                <a:solidFill>
                  <a:srgbClr val="953735"/>
                </a:solidFill>
              </a:rPr>
              <a:t>2016-)</a:t>
            </a:r>
            <a:endParaRPr lang="fr-FR" dirty="0"/>
          </a:p>
        </p:txBody>
      </p:sp>
    </p:spTree>
    <p:extLst>
      <p:ext uri="{BB962C8B-B14F-4D97-AF65-F5344CB8AC3E}">
        <p14:creationId xmlns:p14="http://schemas.microsoft.com/office/powerpoint/2010/main" val="10386460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Personnalisée 4">
      <a:dk1>
        <a:srgbClr val="1A1A1A"/>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407</TotalTime>
  <Words>1447</Words>
  <Application>Microsoft Macintosh PowerPoint</Application>
  <PresentationFormat>Présentation à l'écran (4:3)</PresentationFormat>
  <Paragraphs>123</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Amateurs and Contemporary Dance: Who? Where? When? What for?  </vt:lpstr>
      <vt:lpstr> In connection with the recent publication of M. Briand (éd.), Corps (in)croyables. Pratiques amateur en danse contemporaine, Centre national de la Danse, Pantin, 2017 http://www.cnd.fr/patrimoine_ressources/corps_incroyables), this presentation analyses various types of amateurs in contemporary dance, through the semantic, aesthetic, and cultural study of fluid categories and typical examples. </vt:lpstr>
      <vt:lpstr>Présentation PowerPoint</vt:lpstr>
      <vt:lpstr>                                      Michel Briand (éd.), Corps (in)croyables. Pratiques amateur en danse contemporaine, Centre national de la Danse, Pantin, 2017    </vt:lpstr>
      <vt:lpstr> Typical features of amateur dancers </vt:lpstr>
      <vt:lpstr>For a non-binary typology of amateurs. Family resemblances, prototypes and fuzzy sets 1</vt:lpstr>
      <vt:lpstr>Mette Ingvartsen, 69 positions  (2014) </vt:lpstr>
      <vt:lpstr>For a non-binary typology of amateurs. Family resemblances, prototypes and fuzzy sets 2</vt:lpstr>
      <vt:lpstr>Présentation PowerPoint</vt:lpstr>
      <vt:lpstr>For a non-binary typology of amateurs. Family resemblances, prototypes and fuzzy sets 3</vt:lpstr>
      <vt:lpstr>Présentation PowerPoint</vt:lpstr>
      <vt:lpstr>  Thierry Thieu Niang in A 90 years young girl (film by V. Bruni-Tedeschi  &amp; Y. Coridian, 2017)</vt:lpstr>
      <vt:lpstr>For a non-binary typology of amateurs. Family resemblances, prototypes and fuzzy sets 4</vt:lpstr>
      <vt:lpstr>Anna Halprin, Ceremony of us (1969)</vt:lpstr>
      <vt:lpstr>Présentation PowerPoint</vt:lpstr>
      <vt:lpstr>Afterword: What do amateurs do to contemporary dance? And to contemporaneity? And to dance?</vt:lpstr>
      <vt:lpstr>Some bibliographical references: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briand</dc:creator>
  <cp:lastModifiedBy>michel briand</cp:lastModifiedBy>
  <cp:revision>42</cp:revision>
  <dcterms:created xsi:type="dcterms:W3CDTF">2017-06-08T16:40:27Z</dcterms:created>
  <dcterms:modified xsi:type="dcterms:W3CDTF">2017-06-11T14:28:29Z</dcterms:modified>
</cp:coreProperties>
</file>