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0"/>
  </p:notesMasterIdLst>
  <p:sldIdLst>
    <p:sldId id="256" r:id="rId2"/>
    <p:sldId id="265" r:id="rId3"/>
    <p:sldId id="263" r:id="rId4"/>
    <p:sldId id="257" r:id="rId5"/>
    <p:sldId id="261" r:id="rId6"/>
    <p:sldId id="258" r:id="rId7"/>
    <p:sldId id="260" r:id="rId8"/>
    <p:sldId id="266"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o 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81" autoAdjust="0"/>
    <p:restoredTop sz="94674" autoAdjust="0"/>
  </p:normalViewPr>
  <p:slideViewPr>
    <p:cSldViewPr snapToGrid="0" snapToObjects="1">
      <p:cViewPr varScale="1">
        <p:scale>
          <a:sx n="139" d="100"/>
          <a:sy n="139" d="100"/>
        </p:scale>
        <p:origin x="184" y="5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commentAuthors" Target="commentAuthors.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07-01T23:12:43.925"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84118374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07318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zh-CN" sz="1000" smtClean="0">
                <a:solidFill>
                  <a:schemeClr val="dk2"/>
                </a:solidFill>
              </a:rPr>
              <a:t>‹#›</a:t>
            </a:fld>
            <a:endParaRPr lang="zh-CN" sz="1000">
              <a:solidFill>
                <a:schemeClr val="dk2"/>
              </a:solidFill>
            </a:endParaRPr>
          </a:p>
        </p:txBody>
      </p:sp>
    </p:spTree>
    <p:extLst>
      <p:ext uri="{BB962C8B-B14F-4D97-AF65-F5344CB8AC3E}">
        <p14:creationId xmlns:p14="http://schemas.microsoft.com/office/powerpoint/2010/main" val="270201993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zh-CN" sz="1000" smtClean="0">
                <a:solidFill>
                  <a:schemeClr val="dk2"/>
                </a:solidFill>
              </a:rPr>
              <a:t>‹#›</a:t>
            </a:fld>
            <a:endParaRPr lang="zh-CN" sz="1000">
              <a:solidFill>
                <a:schemeClr val="dk2"/>
              </a:solidFill>
            </a:endParaRPr>
          </a:p>
        </p:txBody>
      </p:sp>
    </p:spTree>
    <p:extLst>
      <p:ext uri="{BB962C8B-B14F-4D97-AF65-F5344CB8AC3E}">
        <p14:creationId xmlns:p14="http://schemas.microsoft.com/office/powerpoint/2010/main" val="294949823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zh-CN" sz="1000" smtClean="0">
                <a:solidFill>
                  <a:schemeClr val="dk2"/>
                </a:solidFill>
              </a:rPr>
              <a:t>‹#›</a:t>
            </a:fld>
            <a:endParaRPr lang="zh-CN" sz="1000">
              <a:solidFill>
                <a:schemeClr val="dk2"/>
              </a:solidFill>
            </a:endParaRPr>
          </a:p>
        </p:txBody>
      </p:sp>
    </p:spTree>
    <p:extLst>
      <p:ext uri="{BB962C8B-B14F-4D97-AF65-F5344CB8AC3E}">
        <p14:creationId xmlns:p14="http://schemas.microsoft.com/office/powerpoint/2010/main" val="14279412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t>‹#›</a:t>
            </a:fld>
            <a:endParaRPr 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t>‹#›</a:t>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zh-CN" sz="1000" smtClean="0">
                <a:solidFill>
                  <a:schemeClr val="dk2"/>
                </a:solidFill>
              </a:rPr>
              <a:t>‹#›</a:t>
            </a:fld>
            <a:endParaRPr lang="zh-CN" sz="1000">
              <a:solidFill>
                <a:schemeClr val="dk2"/>
              </a:solidFill>
            </a:endParaRPr>
          </a:p>
        </p:txBody>
      </p:sp>
    </p:spTree>
    <p:extLst>
      <p:ext uri="{BB962C8B-B14F-4D97-AF65-F5344CB8AC3E}">
        <p14:creationId xmlns:p14="http://schemas.microsoft.com/office/powerpoint/2010/main" val="227593337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7/1/17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zh-CN" sz="1000" smtClean="0">
                <a:solidFill>
                  <a:schemeClr val="dk2"/>
                </a:solidFill>
              </a:rPr>
              <a:t>‹#›</a:t>
            </a:fld>
            <a:endParaRPr lang="zh-CN" sz="1000">
              <a:solidFill>
                <a:schemeClr val="dk2"/>
              </a:solidFill>
            </a:endParaRPr>
          </a:p>
        </p:txBody>
      </p:sp>
    </p:spTree>
    <p:extLst>
      <p:ext uri="{BB962C8B-B14F-4D97-AF65-F5344CB8AC3E}">
        <p14:creationId xmlns:p14="http://schemas.microsoft.com/office/powerpoint/2010/main" val="179895260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7/1/17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zh-CN" sz="1000" smtClean="0">
                <a:solidFill>
                  <a:schemeClr val="dk2"/>
                </a:solidFill>
              </a:rPr>
              <a:t>‹#›</a:t>
            </a:fld>
            <a:endParaRPr lang="zh-CN" sz="1000">
              <a:solidFill>
                <a:schemeClr val="dk2"/>
              </a:solidFill>
            </a:endParaRPr>
          </a:p>
        </p:txBody>
      </p:sp>
    </p:spTree>
    <p:extLst>
      <p:ext uri="{BB962C8B-B14F-4D97-AF65-F5344CB8AC3E}">
        <p14:creationId xmlns:p14="http://schemas.microsoft.com/office/powerpoint/2010/main" val="103430161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7/1/17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zh-CN" sz="1000" smtClean="0">
                <a:solidFill>
                  <a:schemeClr val="dk2"/>
                </a:solidFill>
              </a:rPr>
              <a:t>‹#›</a:t>
            </a:fld>
            <a:endParaRPr lang="zh-CN" sz="1000">
              <a:solidFill>
                <a:schemeClr val="dk2"/>
              </a:solidFill>
            </a:endParaRPr>
          </a:p>
        </p:txBody>
      </p:sp>
    </p:spTree>
    <p:extLst>
      <p:ext uri="{BB962C8B-B14F-4D97-AF65-F5344CB8AC3E}">
        <p14:creationId xmlns:p14="http://schemas.microsoft.com/office/powerpoint/2010/main" val="141794092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7/1/17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zh-CN" sz="1000" smtClean="0">
                <a:solidFill>
                  <a:schemeClr val="dk2"/>
                </a:solidFill>
              </a:rPr>
              <a:t>‹#›</a:t>
            </a:fld>
            <a:endParaRPr lang="zh-CN" sz="1000">
              <a:solidFill>
                <a:schemeClr val="dk2"/>
              </a:solidFill>
            </a:endParaRPr>
          </a:p>
        </p:txBody>
      </p:sp>
    </p:spTree>
    <p:extLst>
      <p:ext uri="{BB962C8B-B14F-4D97-AF65-F5344CB8AC3E}">
        <p14:creationId xmlns:p14="http://schemas.microsoft.com/office/powerpoint/2010/main" val="65606772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7/1/17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lvl="0">
              <a:spcBef>
                <a:spcPts val="0"/>
              </a:spcBef>
              <a:buNone/>
            </a:pPr>
            <a:fld id="{00000000-1234-1234-1234-123412341234}" type="slidenum">
              <a:rPr lang="zh-CN" smtClean="0"/>
              <a:t>‹#›</a:t>
            </a:fld>
            <a:endParaRPr lang="zh-CN"/>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zh-CN" sz="1000" smtClean="0">
                <a:solidFill>
                  <a:schemeClr val="dk2"/>
                </a:solidFill>
              </a:rPr>
              <a:t>‹#›</a:t>
            </a:fld>
            <a:endParaRPr lang="zh-CN" sz="1000">
              <a:solidFill>
                <a:schemeClr val="dk2"/>
              </a:solidFill>
            </a:endParaRPr>
          </a:p>
        </p:txBody>
      </p:sp>
    </p:spTree>
    <p:extLst>
      <p:ext uri="{BB962C8B-B14F-4D97-AF65-F5344CB8AC3E}">
        <p14:creationId xmlns:p14="http://schemas.microsoft.com/office/powerpoint/2010/main" val="273011619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7/1/17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zh-CN" sz="1000" smtClean="0">
                <a:solidFill>
                  <a:schemeClr val="dk2"/>
                </a:solidFill>
              </a:rPr>
              <a:t>‹#›</a:t>
            </a:fld>
            <a:endParaRPr lang="zh-CN" sz="1000">
              <a:solidFill>
                <a:schemeClr val="dk2"/>
              </a:solidFill>
            </a:endParaRPr>
          </a:p>
        </p:txBody>
      </p:sp>
    </p:spTree>
    <p:extLst>
      <p:ext uri="{BB962C8B-B14F-4D97-AF65-F5344CB8AC3E}">
        <p14:creationId xmlns:p14="http://schemas.microsoft.com/office/powerpoint/2010/main" val="50657455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7/1/17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lvl="0" algn="r">
              <a:spcBef>
                <a:spcPts val="0"/>
              </a:spcBef>
              <a:buNone/>
            </a:pPr>
            <a:fld id="{00000000-1234-1234-1234-123412341234}" type="slidenum">
              <a:rPr lang="zh-CN" sz="1000" smtClean="0">
                <a:solidFill>
                  <a:schemeClr val="dk2"/>
                </a:solidFill>
              </a:rPr>
              <a:t>‹#›</a:t>
            </a:fld>
            <a:endParaRPr lang="zh-CN" sz="1000">
              <a:solidFill>
                <a:schemeClr val="dk2"/>
              </a:solidFill>
            </a:endParaRPr>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 Id="rId3"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Shape 54" descr="P8236013.JPG"/>
          <p:cNvPicPr preferRelativeResize="0"/>
          <p:nvPr/>
        </p:nvPicPr>
        <p:blipFill rotWithShape="1">
          <a:blip r:embed="rId3">
            <a:alphaModFix/>
          </a:blip>
          <a:srcRect l="18755" t="21145" r="12492" b="13889"/>
          <a:stretch/>
        </p:blipFill>
        <p:spPr>
          <a:xfrm>
            <a:off x="3700340" y="1802101"/>
            <a:ext cx="5304176" cy="3341399"/>
          </a:xfrm>
          <a:prstGeom prst="rect">
            <a:avLst/>
          </a:prstGeom>
          <a:noFill/>
          <a:ln>
            <a:noFill/>
          </a:ln>
        </p:spPr>
      </p:pic>
      <p:sp>
        <p:nvSpPr>
          <p:cNvPr id="55" name="Shape 55"/>
          <p:cNvSpPr txBox="1"/>
          <p:nvPr/>
        </p:nvSpPr>
        <p:spPr>
          <a:xfrm>
            <a:off x="94575" y="976393"/>
            <a:ext cx="1882800" cy="1177870"/>
          </a:xfrm>
          <a:prstGeom prst="rect">
            <a:avLst/>
          </a:prstGeom>
          <a:noFill/>
          <a:ln>
            <a:noFill/>
          </a:ln>
        </p:spPr>
        <p:txBody>
          <a:bodyPr lIns="91425" tIns="91425" rIns="91425" bIns="91425" anchor="t" anchorCtr="0">
            <a:noAutofit/>
          </a:bodyPr>
          <a:lstStyle/>
          <a:p>
            <a:pPr lvl="0">
              <a:spcBef>
                <a:spcPts val="0"/>
              </a:spcBef>
              <a:buNone/>
            </a:pPr>
            <a:r>
              <a:rPr lang="zh-CN" sz="6000" b="1">
                <a:solidFill>
                  <a:srgbClr val="C00000"/>
                </a:solidFill>
                <a:latin typeface="Apple Chancery" charset="0"/>
                <a:ea typeface="Apple Chancery" charset="0"/>
                <a:cs typeface="Apple Chancery" charset="0"/>
              </a:rPr>
              <a:t>Nuo</a:t>
            </a:r>
          </a:p>
        </p:txBody>
      </p:sp>
      <p:sp>
        <p:nvSpPr>
          <p:cNvPr id="56" name="Shape 56"/>
          <p:cNvSpPr txBox="1"/>
          <p:nvPr/>
        </p:nvSpPr>
        <p:spPr>
          <a:xfrm>
            <a:off x="2130125" y="374375"/>
            <a:ext cx="3366600" cy="2400000"/>
          </a:xfrm>
          <a:prstGeom prst="rect">
            <a:avLst/>
          </a:prstGeom>
          <a:noFill/>
          <a:ln>
            <a:noFill/>
          </a:ln>
        </p:spPr>
        <p:txBody>
          <a:bodyPr lIns="91425" tIns="91425" rIns="91425" bIns="91425" anchor="t" anchorCtr="0">
            <a:noAutofit/>
          </a:bodyPr>
          <a:lstStyle/>
          <a:p>
            <a:pPr lvl="0">
              <a:spcBef>
                <a:spcPts val="0"/>
              </a:spcBef>
              <a:buNone/>
            </a:pPr>
            <a:r>
              <a:rPr lang="zh-CN" sz="4800" b="1" dirty="0" smtClean="0">
                <a:solidFill>
                  <a:srgbClr val="C00000"/>
                </a:solidFill>
                <a:latin typeface="Apple Chancery" charset="0"/>
                <a:ea typeface="Apple Chancery" charset="0"/>
                <a:cs typeface="Apple Chancery" charset="0"/>
              </a:rPr>
              <a:t>Spiritual </a:t>
            </a:r>
            <a:endParaRPr lang="zh-CN" sz="4800" b="1" dirty="0">
              <a:solidFill>
                <a:srgbClr val="C00000"/>
              </a:solidFill>
              <a:latin typeface="Apple Chancery" charset="0"/>
              <a:ea typeface="Apple Chancery" charset="0"/>
              <a:cs typeface="Apple Chancery" charset="0"/>
            </a:endParaRPr>
          </a:p>
          <a:p>
            <a:pPr lvl="0">
              <a:spcBef>
                <a:spcPts val="0"/>
              </a:spcBef>
              <a:buNone/>
            </a:pPr>
            <a:r>
              <a:rPr lang="zh-CN" sz="4800" b="1" dirty="0">
                <a:solidFill>
                  <a:srgbClr val="C00000"/>
                </a:solidFill>
                <a:latin typeface="Apple Chancery" charset="0"/>
                <a:ea typeface="Apple Chancery" charset="0"/>
                <a:cs typeface="Apple Chancery" charset="0"/>
              </a:rPr>
              <a:t>  </a:t>
            </a:r>
            <a:r>
              <a:rPr lang="en-US" altLang="zh-CN" sz="4800" b="1" dirty="0" smtClean="0">
                <a:solidFill>
                  <a:srgbClr val="C00000"/>
                </a:solidFill>
                <a:latin typeface="Apple Chancery" charset="0"/>
                <a:ea typeface="Apple Chancery" charset="0"/>
                <a:cs typeface="Apple Chancery" charset="0"/>
              </a:rPr>
              <a:t>  </a:t>
            </a:r>
            <a:r>
              <a:rPr lang="zh-CN" sz="4800" b="1" dirty="0" smtClean="0">
                <a:solidFill>
                  <a:srgbClr val="C00000"/>
                </a:solidFill>
                <a:latin typeface="Apple Chancery" charset="0"/>
                <a:ea typeface="Apple Chancery" charset="0"/>
                <a:cs typeface="Apple Chancery" charset="0"/>
              </a:rPr>
              <a:t>Art </a:t>
            </a:r>
            <a:endParaRPr lang="zh-CN" sz="4800" b="1" dirty="0">
              <a:solidFill>
                <a:srgbClr val="C00000"/>
              </a:solidFill>
              <a:latin typeface="Apple Chancery" charset="0"/>
              <a:ea typeface="Apple Chancery" charset="0"/>
              <a:cs typeface="Apple Chancery" charset="0"/>
            </a:endParaRPr>
          </a:p>
          <a:p>
            <a:pPr lvl="0">
              <a:spcBef>
                <a:spcPts val="0"/>
              </a:spcBef>
              <a:buNone/>
            </a:pPr>
            <a:r>
              <a:rPr lang="zh-CN" sz="3600" b="1" dirty="0">
                <a:solidFill>
                  <a:srgbClr val="C00000"/>
                </a:solidFill>
                <a:latin typeface="Apple Chancery" charset="0"/>
                <a:ea typeface="Apple Chancery" charset="0"/>
                <a:cs typeface="Apple Chancery" charset="0"/>
              </a:rPr>
              <a:t>     </a:t>
            </a:r>
            <a:r>
              <a:rPr lang="en-US" altLang="zh-CN" sz="3600" b="1" dirty="0" smtClean="0">
                <a:solidFill>
                  <a:srgbClr val="C00000"/>
                </a:solidFill>
                <a:latin typeface="Apple Chancery" charset="0"/>
                <a:ea typeface="Apple Chancery" charset="0"/>
                <a:cs typeface="Apple Chancery" charset="0"/>
              </a:rPr>
              <a:t>  </a:t>
            </a:r>
            <a:r>
              <a:rPr lang="zh-CN" sz="3600" b="1" dirty="0" smtClean="0">
                <a:solidFill>
                  <a:srgbClr val="C00000"/>
                </a:solidFill>
                <a:latin typeface="Apple Chancery" charset="0"/>
                <a:ea typeface="Apple Chancery" charset="0"/>
                <a:cs typeface="Apple Chancery" charset="0"/>
              </a:rPr>
              <a:t>Foundation</a:t>
            </a:r>
            <a:endParaRPr lang="zh-CN" sz="3600" b="1" dirty="0">
              <a:solidFill>
                <a:srgbClr val="C00000"/>
              </a:solidFill>
              <a:latin typeface="Apple Chancery" charset="0"/>
              <a:ea typeface="Apple Chancery" charset="0"/>
              <a:cs typeface="Apple Chancery"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058" y="0"/>
            <a:ext cx="3719402" cy="5057041"/>
          </a:xfrm>
        </p:spPr>
        <p:txBody>
          <a:bodyPr>
            <a:normAutofit fontScale="92500" lnSpcReduction="20000"/>
          </a:bodyPr>
          <a:lstStyle/>
          <a:p>
            <a:endParaRPr lang="en-US" dirty="0" smtClean="0"/>
          </a:p>
          <a:p>
            <a:r>
              <a:rPr lang="en-US" dirty="0" smtClean="0">
                <a:latin typeface="Baskerville"/>
                <a:cs typeface="Baskerville"/>
              </a:rPr>
              <a:t>WHO ARE WE</a:t>
            </a:r>
          </a:p>
          <a:p>
            <a:endParaRPr lang="en-US" dirty="0" smtClean="0">
              <a:latin typeface="Baskerville"/>
              <a:cs typeface="Baskerville"/>
            </a:endParaRPr>
          </a:p>
          <a:p>
            <a:r>
              <a:rPr lang="en-US" dirty="0" smtClean="0">
                <a:latin typeface="Baskerville"/>
                <a:cs typeface="Baskerville"/>
              </a:rPr>
              <a:t>WHAT DO WE DO</a:t>
            </a:r>
          </a:p>
          <a:p>
            <a:endParaRPr lang="en-US" dirty="0" smtClean="0">
              <a:latin typeface="Baskerville"/>
              <a:cs typeface="Baskerville"/>
            </a:endParaRPr>
          </a:p>
          <a:p>
            <a:r>
              <a:rPr lang="en-US" dirty="0" smtClean="0">
                <a:latin typeface="Baskerville"/>
                <a:cs typeface="Baskerville"/>
              </a:rPr>
              <a:t>VIDEO</a:t>
            </a:r>
          </a:p>
          <a:p>
            <a:endParaRPr lang="en-US" dirty="0" smtClean="0">
              <a:latin typeface="Baskerville"/>
              <a:cs typeface="Baskerville"/>
            </a:endParaRPr>
          </a:p>
          <a:p>
            <a:r>
              <a:rPr lang="en-US" dirty="0" smtClean="0">
                <a:latin typeface="Baskerville"/>
                <a:cs typeface="Baskerville"/>
              </a:rPr>
              <a:t>SPIRITUAL DANCE</a:t>
            </a:r>
          </a:p>
          <a:p>
            <a:endParaRPr lang="en-US" dirty="0" smtClean="0">
              <a:latin typeface="Baskerville"/>
              <a:cs typeface="Baskerville"/>
            </a:endParaRPr>
          </a:p>
          <a:p>
            <a:r>
              <a:rPr lang="en-US" dirty="0" smtClean="0">
                <a:latin typeface="Baskerville"/>
                <a:cs typeface="Baskerville"/>
              </a:rPr>
              <a:t>PROJECT</a:t>
            </a:r>
          </a:p>
          <a:p>
            <a:endParaRPr lang="en-US" dirty="0"/>
          </a:p>
        </p:txBody>
      </p:sp>
      <p:pic>
        <p:nvPicPr>
          <p:cNvPr id="8" name="Picture 7" descr="images-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401" y="1984266"/>
            <a:ext cx="5227574" cy="2789310"/>
          </a:xfrm>
          <a:prstGeom prst="rect">
            <a:avLst/>
          </a:prstGeom>
        </p:spPr>
      </p:pic>
    </p:spTree>
    <p:extLst>
      <p:ext uri="{BB962C8B-B14F-4D97-AF65-F5344CB8AC3E}">
        <p14:creationId xmlns:p14="http://schemas.microsoft.com/office/powerpoint/2010/main" val="397304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5H6A05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135627" y="226030"/>
            <a:ext cx="4500334" cy="4782848"/>
          </a:xfrm>
          <a:prstGeom prst="rect">
            <a:avLst/>
          </a:prstGeom>
        </p:spPr>
        <p:txBody>
          <a:bodyPr wrap="square">
            <a:spAutoFit/>
          </a:bodyPr>
          <a:lstStyle/>
          <a:p>
            <a:r>
              <a:rPr lang="en-US" sz="1800" dirty="0"/>
              <a:t>Nuo </a:t>
            </a:r>
            <a:r>
              <a:rPr lang="en-US" sz="1800" dirty="0" smtClean="0"/>
              <a:t>An</a:t>
            </a:r>
          </a:p>
          <a:p>
            <a:endParaRPr lang="en-US" sz="1800" dirty="0"/>
          </a:p>
          <a:p>
            <a:r>
              <a:rPr lang="en-US" dirty="0" smtClean="0"/>
              <a:t>Dance Innovator  </a:t>
            </a:r>
            <a:r>
              <a:rPr lang="en-US" dirty="0"/>
              <a:t>| Choreographer | Dance </a:t>
            </a:r>
            <a:r>
              <a:rPr lang="en-US" dirty="0" smtClean="0"/>
              <a:t>Therapist </a:t>
            </a:r>
            <a:endParaRPr lang="en-US" dirty="0"/>
          </a:p>
          <a:p>
            <a:r>
              <a:rPr lang="en-US" dirty="0"/>
              <a:t> </a:t>
            </a:r>
          </a:p>
          <a:p>
            <a:r>
              <a:rPr lang="en-US" dirty="0"/>
              <a:t>F</a:t>
            </a:r>
            <a:r>
              <a:rPr lang="en-US" dirty="0" smtClean="0"/>
              <a:t>ounder, director and the first Spiritual dance artist </a:t>
            </a:r>
            <a:r>
              <a:rPr lang="en-US" dirty="0"/>
              <a:t>of the Nuo Spiritual Art </a:t>
            </a:r>
            <a:r>
              <a:rPr lang="en-US" dirty="0" smtClean="0"/>
              <a:t>Foundation. </a:t>
            </a:r>
            <a:endParaRPr lang="en-US" dirty="0"/>
          </a:p>
          <a:p>
            <a:r>
              <a:rPr lang="en-US" dirty="0"/>
              <a:t> </a:t>
            </a:r>
          </a:p>
          <a:p>
            <a:r>
              <a:rPr lang="en-US" dirty="0" smtClean="0"/>
              <a:t>She </a:t>
            </a:r>
            <a:r>
              <a:rPr lang="en-US" dirty="0"/>
              <a:t>initiates the new dance form </a:t>
            </a:r>
            <a:endParaRPr lang="en-US" dirty="0" smtClean="0"/>
          </a:p>
          <a:p>
            <a:pPr algn="just">
              <a:lnSpc>
                <a:spcPct val="120000"/>
              </a:lnSpc>
            </a:pPr>
            <a:r>
              <a:rPr lang="en-US" dirty="0"/>
              <a:t> </a:t>
            </a:r>
            <a:r>
              <a:rPr lang="en-US" dirty="0" smtClean="0"/>
              <a:t>    -</a:t>
            </a:r>
            <a:r>
              <a:rPr lang="en-US" dirty="0"/>
              <a:t>-</a:t>
            </a:r>
            <a:r>
              <a:rPr lang="en-US" dirty="0" smtClean="0"/>
              <a:t>-</a:t>
            </a:r>
            <a:r>
              <a:rPr lang="en-US" dirty="0"/>
              <a:t> </a:t>
            </a:r>
            <a:r>
              <a:rPr lang="en-US" dirty="0" smtClean="0"/>
              <a:t> Spiritual </a:t>
            </a:r>
            <a:r>
              <a:rPr lang="en-US" dirty="0"/>
              <a:t>D</a:t>
            </a:r>
            <a:r>
              <a:rPr lang="en-US" dirty="0" smtClean="0"/>
              <a:t>ance Art: </a:t>
            </a:r>
            <a:r>
              <a:rPr lang="en-US" dirty="0"/>
              <a:t>integrating the Authentic Movement skills from dance movement therapy, while integrating Ballet and Modern Dance skills from professional dance training</a:t>
            </a:r>
            <a:r>
              <a:rPr lang="en-US" dirty="0" smtClean="0"/>
              <a:t>. Otherwise, inside principles from </a:t>
            </a:r>
            <a:r>
              <a:rPr lang="en-US" dirty="0" err="1" smtClean="0"/>
              <a:t>zan</a:t>
            </a:r>
            <a:r>
              <a:rPr lang="en-US" dirty="0" smtClean="0"/>
              <a:t> and Taoist philosophy.</a:t>
            </a:r>
            <a:endParaRPr lang="en-US" dirty="0"/>
          </a:p>
          <a:p>
            <a:r>
              <a:rPr lang="en-US" dirty="0"/>
              <a:t> </a:t>
            </a:r>
          </a:p>
          <a:p>
            <a:pPr>
              <a:lnSpc>
                <a:spcPct val="130000"/>
              </a:lnSpc>
            </a:pPr>
            <a:r>
              <a:rPr lang="en-US" dirty="0" smtClean="0"/>
              <a:t>With 35 dance career life worked with four universities, companies</a:t>
            </a:r>
            <a:r>
              <a:rPr lang="en-US" dirty="0"/>
              <a:t> </a:t>
            </a:r>
            <a:r>
              <a:rPr lang="en-US" dirty="0" smtClean="0"/>
              <a:t>and cooperation in different art forms, she drives her passion to develop new stage with her mission and goal. </a:t>
            </a:r>
            <a:endParaRPr lang="en-US" dirty="0"/>
          </a:p>
          <a:p>
            <a:endParaRPr lang="en-US" dirty="0"/>
          </a:p>
        </p:txBody>
      </p:sp>
    </p:spTree>
    <p:extLst>
      <p:ext uri="{BB962C8B-B14F-4D97-AF65-F5344CB8AC3E}">
        <p14:creationId xmlns:p14="http://schemas.microsoft.com/office/powerpoint/2010/main" val="144161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0"/>
        <p:cNvGrpSpPr/>
        <p:nvPr/>
      </p:nvGrpSpPr>
      <p:grpSpPr>
        <a:xfrm>
          <a:off x="0" y="0"/>
          <a:ext cx="0" cy="0"/>
          <a:chOff x="0" y="0"/>
          <a:chExt cx="0" cy="0"/>
        </a:xfrm>
      </p:grpSpPr>
      <p:sp>
        <p:nvSpPr>
          <p:cNvPr id="5" name="Rectangle 4"/>
          <p:cNvSpPr/>
          <p:nvPr/>
        </p:nvSpPr>
        <p:spPr>
          <a:xfrm>
            <a:off x="0" y="0"/>
            <a:ext cx="154983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2" name="Shape 62"/>
          <p:cNvSpPr txBox="1"/>
          <p:nvPr/>
        </p:nvSpPr>
        <p:spPr>
          <a:xfrm>
            <a:off x="136076" y="-209557"/>
            <a:ext cx="6973877" cy="5278752"/>
          </a:xfrm>
          <a:prstGeom prst="rect">
            <a:avLst/>
          </a:prstGeom>
          <a:noFill/>
          <a:ln>
            <a:noFill/>
          </a:ln>
        </p:spPr>
        <p:txBody>
          <a:bodyPr lIns="91425" tIns="91425" rIns="91425" bIns="91425" anchor="t" anchorCtr="0">
            <a:noAutofit/>
          </a:bodyPr>
          <a:lstStyle/>
          <a:p>
            <a:pPr lvl="0" rtl="0">
              <a:lnSpc>
                <a:spcPct val="200000"/>
              </a:lnSpc>
              <a:spcBef>
                <a:spcPts val="0"/>
              </a:spcBef>
              <a:buNone/>
            </a:pPr>
            <a:r>
              <a:rPr lang="en-US" altLang="zh-CN" sz="2400" b="1" dirty="0" smtClean="0">
                <a:solidFill>
                  <a:srgbClr val="C00000"/>
                </a:solidFill>
                <a:latin typeface="Apple Chancery" charset="0"/>
                <a:ea typeface="Apple Chancery" charset="0"/>
                <a:cs typeface="Apple Chancery" charset="0"/>
              </a:rPr>
              <a:t>                 Who are We</a:t>
            </a:r>
          </a:p>
          <a:p>
            <a:pPr>
              <a:lnSpc>
                <a:spcPct val="150000"/>
              </a:lnSpc>
            </a:pPr>
            <a:r>
              <a:rPr lang="en-US" dirty="0" smtClean="0">
                <a:solidFill>
                  <a:srgbClr val="C00000"/>
                </a:solidFill>
                <a:latin typeface="Apple Chancery" charset="0"/>
                <a:ea typeface="Apple Chancery" charset="0"/>
                <a:cs typeface="Apple Chancery" charset="0"/>
              </a:rPr>
              <a:t>   </a:t>
            </a:r>
            <a:r>
              <a:rPr lang="en-US" sz="1800" dirty="0" smtClean="0">
                <a:solidFill>
                  <a:srgbClr val="C00000"/>
                </a:solidFill>
                <a:latin typeface="+mj-lt"/>
                <a:ea typeface="Apple Chancery" charset="0"/>
                <a:cs typeface="Apple Chancery" charset="0"/>
              </a:rPr>
              <a:t>The </a:t>
            </a:r>
            <a:r>
              <a:rPr lang="en-US" sz="1800" dirty="0">
                <a:solidFill>
                  <a:srgbClr val="C00000"/>
                </a:solidFill>
                <a:latin typeface="+mj-lt"/>
                <a:ea typeface="Apple Chancery" charset="0"/>
                <a:cs typeface="Apple Chancery" charset="0"/>
              </a:rPr>
              <a:t>Nuo Spiritual Art Foundation supports US-registered nonprofit art institutions in their development of </a:t>
            </a:r>
            <a:r>
              <a:rPr lang="en-US" sz="1800" dirty="0" smtClean="0">
                <a:solidFill>
                  <a:srgbClr val="C00000"/>
                </a:solidFill>
                <a:latin typeface="+mj-lt"/>
                <a:ea typeface="Apple Chancery" charset="0"/>
                <a:cs typeface="Apple Chancery" charset="0"/>
              </a:rPr>
              <a:t>  art creation . We believe that art is </a:t>
            </a:r>
            <a:r>
              <a:rPr lang="en-US" sz="1800" dirty="0">
                <a:solidFill>
                  <a:srgbClr val="C00000"/>
                </a:solidFill>
                <a:latin typeface="+mj-lt"/>
                <a:ea typeface="Apple Chancery" charset="0"/>
                <a:cs typeface="Apple Chancery" charset="0"/>
              </a:rPr>
              <a:t>the source, the essence and the building blocks of life. </a:t>
            </a:r>
            <a:r>
              <a:rPr lang="en-US" sz="1800" dirty="0" smtClean="0">
                <a:solidFill>
                  <a:srgbClr val="C00000"/>
                </a:solidFill>
                <a:latin typeface="+mj-lt"/>
                <a:ea typeface="Apple Chancery" charset="0"/>
                <a:cs typeface="Apple Chancery" charset="0"/>
              </a:rPr>
              <a:t>We also believe </a:t>
            </a:r>
            <a:r>
              <a:rPr lang="en-US" sz="1800" dirty="0">
                <a:solidFill>
                  <a:srgbClr val="C00000"/>
                </a:solidFill>
                <a:latin typeface="+mj-lt"/>
                <a:ea typeface="Apple Chancery" charset="0"/>
                <a:cs typeface="Apple Chancery" charset="0"/>
              </a:rPr>
              <a:t>that the meaning of life can be derived and discovered through the pursuit of </a:t>
            </a:r>
            <a:r>
              <a:rPr lang="zh-CN" altLang="en-US" sz="1800" dirty="0" smtClean="0">
                <a:solidFill>
                  <a:srgbClr val="C00000"/>
                </a:solidFill>
                <a:latin typeface="+mj-lt"/>
                <a:ea typeface="Apple Chancery" charset="0"/>
                <a:cs typeface="Apple Chancery" charset="0"/>
              </a:rPr>
              <a:t> </a:t>
            </a:r>
            <a:r>
              <a:rPr lang="en-US" altLang="zh-CN" sz="1800" dirty="0" smtClean="0">
                <a:solidFill>
                  <a:srgbClr val="C00000"/>
                </a:solidFill>
                <a:latin typeface="+mj-lt"/>
                <a:ea typeface="Apple Chancery" charset="0"/>
                <a:cs typeface="Apple Chancery" charset="0"/>
              </a:rPr>
              <a:t>fine</a:t>
            </a:r>
            <a:r>
              <a:rPr lang="zh-CN" altLang="en-US" sz="1800" dirty="0" smtClean="0">
                <a:solidFill>
                  <a:srgbClr val="C00000"/>
                </a:solidFill>
                <a:latin typeface="+mj-lt"/>
                <a:ea typeface="Apple Chancery" charset="0"/>
                <a:cs typeface="Apple Chancery" charset="0"/>
              </a:rPr>
              <a:t> </a:t>
            </a:r>
            <a:r>
              <a:rPr lang="en-US" sz="1800" dirty="0" smtClean="0">
                <a:solidFill>
                  <a:srgbClr val="C00000"/>
                </a:solidFill>
                <a:latin typeface="+mj-lt"/>
                <a:ea typeface="Apple Chancery" charset="0"/>
                <a:cs typeface="Apple Chancery" charset="0"/>
              </a:rPr>
              <a:t>art</a:t>
            </a:r>
            <a:r>
              <a:rPr lang="en-US" sz="1800" dirty="0">
                <a:solidFill>
                  <a:srgbClr val="C00000"/>
                </a:solidFill>
                <a:latin typeface="+mj-lt"/>
                <a:ea typeface="Apple Chancery" charset="0"/>
                <a:cs typeface="Apple Chancery" charset="0"/>
              </a:rPr>
              <a:t>. </a:t>
            </a:r>
            <a:endParaRPr lang="en-US" sz="1800" dirty="0" smtClean="0">
              <a:solidFill>
                <a:srgbClr val="C00000"/>
              </a:solidFill>
              <a:latin typeface="+mj-lt"/>
              <a:ea typeface="Apple Chancery" charset="0"/>
              <a:cs typeface="Apple Chancery" charset="0"/>
            </a:endParaRPr>
          </a:p>
          <a:p>
            <a:pPr>
              <a:lnSpc>
                <a:spcPct val="150000"/>
              </a:lnSpc>
            </a:pPr>
            <a:r>
              <a:rPr lang="en-US" sz="1800" dirty="0">
                <a:solidFill>
                  <a:srgbClr val="C00000"/>
                </a:solidFill>
                <a:latin typeface="+mj-lt"/>
                <a:ea typeface="Apple Chancery" charset="0"/>
                <a:cs typeface="Apple Chancery" charset="0"/>
              </a:rPr>
              <a:t> </a:t>
            </a:r>
            <a:endParaRPr lang="en-US" sz="1800" dirty="0" smtClean="0">
              <a:solidFill>
                <a:srgbClr val="C00000"/>
              </a:solidFill>
              <a:latin typeface="+mj-lt"/>
              <a:ea typeface="Apple Chancery" charset="0"/>
              <a:cs typeface="Apple Chancery" charset="0"/>
            </a:endParaRPr>
          </a:p>
          <a:p>
            <a:pPr>
              <a:lnSpc>
                <a:spcPct val="150000"/>
              </a:lnSpc>
            </a:pPr>
            <a:r>
              <a:rPr lang="en-US" sz="1800" dirty="0" smtClean="0">
                <a:solidFill>
                  <a:srgbClr val="C00000"/>
                </a:solidFill>
                <a:latin typeface="+mj-lt"/>
                <a:ea typeface="Apple Chancery" charset="0"/>
                <a:cs typeface="Apple Chancery" charset="0"/>
              </a:rPr>
              <a:t>  The </a:t>
            </a:r>
            <a:r>
              <a:rPr lang="en-US" sz="1800" dirty="0">
                <a:solidFill>
                  <a:srgbClr val="C00000"/>
                </a:solidFill>
                <a:latin typeface="+mj-lt"/>
                <a:ea typeface="Apple Chancery" charset="0"/>
                <a:cs typeface="Apple Chancery" charset="0"/>
              </a:rPr>
              <a:t>foundation’s creative direction focuses on the convergence of real life phenomena involving the fields of nature, environmental protection, healing, faith, science etc. </a:t>
            </a:r>
            <a:r>
              <a:rPr lang="en-US" sz="1800" dirty="0" smtClean="0">
                <a:solidFill>
                  <a:srgbClr val="C00000"/>
                </a:solidFill>
                <a:latin typeface="+mj-lt"/>
                <a:ea typeface="Apple Chancery" charset="0"/>
                <a:cs typeface="Apple Chancery" charset="0"/>
              </a:rPr>
              <a:t> We  love to  work with all life .</a:t>
            </a:r>
          </a:p>
          <a:p>
            <a:pPr>
              <a:lnSpc>
                <a:spcPct val="150000"/>
              </a:lnSpc>
            </a:pPr>
            <a:r>
              <a:rPr lang="en-US" sz="1800" dirty="0">
                <a:solidFill>
                  <a:srgbClr val="C00000"/>
                </a:solidFill>
                <a:latin typeface="+mj-lt"/>
                <a:ea typeface="Apple Chancery" charset="0"/>
                <a:cs typeface="Apple Chancery" charset="0"/>
              </a:rPr>
              <a:t> </a:t>
            </a:r>
            <a:r>
              <a:rPr lang="en-US" sz="1800" dirty="0" smtClean="0">
                <a:solidFill>
                  <a:srgbClr val="C00000"/>
                </a:solidFill>
                <a:latin typeface="+mj-lt"/>
                <a:ea typeface="Apple Chancery" charset="0"/>
                <a:cs typeface="Apple Chancery" charset="0"/>
              </a:rPr>
              <a:t>  Nuo Spiritual </a:t>
            </a:r>
            <a:r>
              <a:rPr lang="en-US" sz="1800" dirty="0">
                <a:solidFill>
                  <a:srgbClr val="C00000"/>
                </a:solidFill>
                <a:latin typeface="+mj-lt"/>
                <a:ea typeface="Apple Chancery" charset="0"/>
                <a:cs typeface="Apple Chancery" charset="0"/>
              </a:rPr>
              <a:t>Art Foundation is the spiritual home for artists. </a:t>
            </a:r>
            <a:endParaRPr lang="zh-CN" sz="1800" b="1" dirty="0">
              <a:solidFill>
                <a:srgbClr val="C00000"/>
              </a:solidFill>
              <a:latin typeface="+mj-lt"/>
              <a:ea typeface="Apple Chancery" charset="0"/>
              <a:cs typeface="Apple Chancery"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IMG_1317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99" y="79371"/>
            <a:ext cx="8805691" cy="5143500"/>
          </a:xfrm>
          <a:prstGeom prst="rect">
            <a:avLst/>
          </a:prstGeom>
        </p:spPr>
      </p:pic>
      <p:sp>
        <p:nvSpPr>
          <p:cNvPr id="8" name="Rectangle 7"/>
          <p:cNvSpPr/>
          <p:nvPr/>
        </p:nvSpPr>
        <p:spPr>
          <a:xfrm>
            <a:off x="816454" y="895754"/>
            <a:ext cx="4025571" cy="3088025"/>
          </a:xfrm>
          <a:prstGeom prst="rect">
            <a:avLst/>
          </a:prstGeom>
        </p:spPr>
        <p:txBody>
          <a:bodyPr wrap="square">
            <a:spAutoFit/>
          </a:bodyPr>
          <a:lstStyle/>
          <a:p>
            <a:pPr algn="just">
              <a:lnSpc>
                <a:spcPct val="140000"/>
              </a:lnSpc>
            </a:pPr>
            <a:r>
              <a:rPr lang="en-US" sz="2000" dirty="0" smtClean="0">
                <a:latin typeface="Apple Chancery"/>
                <a:cs typeface="Apple Chancery"/>
              </a:rPr>
              <a:t>     </a:t>
            </a:r>
            <a:r>
              <a:rPr lang="en-US" sz="2000" dirty="0" smtClean="0">
                <a:latin typeface="+mn-lt"/>
                <a:cs typeface="Apple Chancery"/>
              </a:rPr>
              <a:t>Nuo </a:t>
            </a:r>
            <a:r>
              <a:rPr lang="en-US" sz="2000" dirty="0">
                <a:latin typeface="+mn-lt"/>
                <a:cs typeface="Apple Chancery"/>
              </a:rPr>
              <a:t>Spiritual Art Foundation concerns for all life, discovering </a:t>
            </a:r>
            <a:r>
              <a:rPr lang="en-US" sz="2000" dirty="0" smtClean="0">
                <a:latin typeface="+mn-lt"/>
                <a:cs typeface="Apple Chancery"/>
              </a:rPr>
              <a:t>aesthetic value </a:t>
            </a:r>
            <a:r>
              <a:rPr lang="en-US" sz="2000" dirty="0">
                <a:latin typeface="+mn-lt"/>
                <a:cs typeface="Apple Chancery"/>
              </a:rPr>
              <a:t>in precious life we live. The first inspiration of Spiritual Art is originated from dance, the dynamic moved that regards to temperament and spiritual culture. </a:t>
            </a:r>
          </a:p>
        </p:txBody>
      </p:sp>
    </p:spTree>
    <p:extLst>
      <p:ext uri="{BB962C8B-B14F-4D97-AF65-F5344CB8AC3E}">
        <p14:creationId xmlns:p14="http://schemas.microsoft.com/office/powerpoint/2010/main" val="3506685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6"/>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251" y="3727"/>
            <a:ext cx="6865749" cy="5149312"/>
          </a:xfrm>
          <a:prstGeom prst="rect">
            <a:avLst/>
          </a:prstGeom>
        </p:spPr>
      </p:pic>
      <p:sp>
        <p:nvSpPr>
          <p:cNvPr id="68" name="Shape 68"/>
          <p:cNvSpPr txBox="1"/>
          <p:nvPr/>
        </p:nvSpPr>
        <p:spPr>
          <a:xfrm>
            <a:off x="288169" y="0"/>
            <a:ext cx="4952222" cy="5829539"/>
          </a:xfrm>
          <a:prstGeom prst="rect">
            <a:avLst/>
          </a:prstGeom>
          <a:noFill/>
          <a:ln>
            <a:noFill/>
          </a:ln>
        </p:spPr>
        <p:txBody>
          <a:bodyPr lIns="91425" tIns="91425" rIns="91425" bIns="91425" anchor="t" anchorCtr="0">
            <a:noAutofit/>
          </a:bodyPr>
          <a:lstStyle/>
          <a:p>
            <a:pPr lvl="0" rtl="0">
              <a:lnSpc>
                <a:spcPct val="200000"/>
              </a:lnSpc>
              <a:spcBef>
                <a:spcPts val="0"/>
              </a:spcBef>
              <a:buNone/>
            </a:pPr>
            <a:r>
              <a:rPr lang="en-US" altLang="zh-CN" sz="2400" b="1" dirty="0" smtClean="0">
                <a:solidFill>
                  <a:srgbClr val="C00000"/>
                </a:solidFill>
                <a:latin typeface="Apple Chancery" charset="0"/>
                <a:ea typeface="Apple Chancery" charset="0"/>
                <a:cs typeface="Apple Chancery" charset="0"/>
              </a:rPr>
              <a:t>     </a:t>
            </a:r>
            <a:r>
              <a:rPr lang="zh-CN" sz="2400" b="1" dirty="0" smtClean="0">
                <a:solidFill>
                  <a:srgbClr val="C00000"/>
                </a:solidFill>
                <a:latin typeface="Apple Chancery" charset="0"/>
                <a:ea typeface="Apple Chancery" charset="0"/>
                <a:cs typeface="Apple Chancery" charset="0"/>
              </a:rPr>
              <a:t>【</a:t>
            </a:r>
            <a:r>
              <a:rPr lang="en-US" altLang="zh-CN" sz="2400" b="1" dirty="0" smtClean="0">
                <a:solidFill>
                  <a:srgbClr val="C00000"/>
                </a:solidFill>
                <a:latin typeface="Apple Chancery" charset="0"/>
                <a:ea typeface="Apple Chancery" charset="0"/>
                <a:cs typeface="Apple Chancery" charset="0"/>
              </a:rPr>
              <a:t>What do we do</a:t>
            </a:r>
            <a:r>
              <a:rPr lang="zh-CN" sz="2400" b="1" dirty="0" smtClean="0">
                <a:solidFill>
                  <a:srgbClr val="C00000"/>
                </a:solidFill>
                <a:latin typeface="Apple Chancery" charset="0"/>
                <a:ea typeface="Apple Chancery" charset="0"/>
                <a:cs typeface="Apple Chancery" charset="0"/>
              </a:rPr>
              <a:t>】 </a:t>
            </a:r>
            <a:endParaRPr lang="zh-CN" sz="2400" b="1" dirty="0">
              <a:solidFill>
                <a:srgbClr val="C00000"/>
              </a:solidFill>
              <a:latin typeface="Apple Chancery" charset="0"/>
              <a:ea typeface="Apple Chancery" charset="0"/>
              <a:cs typeface="Apple Chancery" charset="0"/>
            </a:endParaRPr>
          </a:p>
          <a:p>
            <a:pPr lvl="0" rtl="0">
              <a:lnSpc>
                <a:spcPct val="200000"/>
              </a:lnSpc>
              <a:spcBef>
                <a:spcPts val="0"/>
              </a:spcBef>
              <a:buNone/>
            </a:pPr>
            <a:r>
              <a:rPr lang="en-US" altLang="zh-CN" sz="1600" b="1" dirty="0" smtClean="0">
                <a:solidFill>
                  <a:srgbClr val="C00000"/>
                </a:solidFill>
                <a:latin typeface="Apple Chancery" charset="0"/>
                <a:ea typeface="Apple Chancery" charset="0"/>
                <a:cs typeface="Apple Chancery" charset="0"/>
                <a:sym typeface="宋体"/>
              </a:rPr>
              <a:t>Currently, </a:t>
            </a:r>
            <a:r>
              <a:rPr lang="en-US" altLang="zh-CN" sz="1600" b="1" i="1" dirty="0" smtClean="0">
                <a:solidFill>
                  <a:srgbClr val="C00000"/>
                </a:solidFill>
                <a:latin typeface="Apple Chancery" charset="0"/>
                <a:ea typeface="Apple Chancery" charset="0"/>
                <a:cs typeface="Apple Chancery" charset="0"/>
                <a:sym typeface="宋体"/>
              </a:rPr>
              <a:t>Nuo Spiritual Art Foundation </a:t>
            </a:r>
            <a:r>
              <a:rPr lang="en-US" altLang="zh-CN" sz="1600" b="1" dirty="0" smtClean="0">
                <a:solidFill>
                  <a:srgbClr val="C00000"/>
                </a:solidFill>
                <a:latin typeface="Apple Chancery" charset="0"/>
                <a:ea typeface="Apple Chancery" charset="0"/>
                <a:cs typeface="Apple Chancery" charset="0"/>
                <a:sym typeface="宋体"/>
              </a:rPr>
              <a:t>pays attention to develop the first spiritual dance project. This project will present culture of Eastern and Western aesthetic, culture diversity, even conflict and strive to express fusion. Dance art, as the unique language, delivers </a:t>
            </a:r>
            <a:r>
              <a:rPr lang="en-US" altLang="zh-CN" sz="1600" b="1" dirty="0" err="1" smtClean="0">
                <a:solidFill>
                  <a:srgbClr val="C00000"/>
                </a:solidFill>
                <a:latin typeface="Apple Chancery" charset="0"/>
                <a:ea typeface="Apple Chancery" charset="0"/>
                <a:cs typeface="Apple Chancery" charset="0"/>
                <a:sym typeface="宋体"/>
              </a:rPr>
              <a:t>choregrapher’s</a:t>
            </a:r>
            <a:r>
              <a:rPr lang="en-US" altLang="zh-CN" sz="1600" b="1" dirty="0" smtClean="0">
                <a:solidFill>
                  <a:srgbClr val="C00000"/>
                </a:solidFill>
                <a:latin typeface="Apple Chancery" charset="0"/>
                <a:ea typeface="Apple Chancery" charset="0"/>
                <a:cs typeface="Apple Chancery" charset="0"/>
                <a:sym typeface="宋体"/>
              </a:rPr>
              <a:t> thinking, views and solution with a philosophy attitude.</a:t>
            </a:r>
            <a:endParaRPr lang="zh-CN" sz="1600" b="1" dirty="0">
              <a:solidFill>
                <a:srgbClr val="C00000"/>
              </a:solidFill>
              <a:latin typeface="Apple Chancery" charset="0"/>
              <a:ea typeface="Apple Chancery" charset="0"/>
              <a:cs typeface="Apple Chancery" charset="0"/>
              <a:sym typeface="宋体"/>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296"/>
            <a:ext cx="9144000" cy="6096000"/>
          </a:xfrm>
          <a:prstGeom prst="rect">
            <a:avLst/>
          </a:prstGeom>
        </p:spPr>
      </p:pic>
      <p:sp>
        <p:nvSpPr>
          <p:cNvPr id="4" name="Shape 69"/>
          <p:cNvSpPr txBox="1"/>
          <p:nvPr/>
        </p:nvSpPr>
        <p:spPr>
          <a:xfrm>
            <a:off x="4354540" y="112555"/>
            <a:ext cx="4397231" cy="4876721"/>
          </a:xfrm>
          <a:prstGeom prst="rect">
            <a:avLst/>
          </a:prstGeom>
          <a:noFill/>
          <a:ln>
            <a:noFill/>
          </a:ln>
        </p:spPr>
        <p:txBody>
          <a:bodyPr lIns="91425" tIns="91425" rIns="91425" bIns="91425" anchor="t" anchorCtr="0">
            <a:noAutofit/>
          </a:bodyPr>
          <a:lstStyle/>
          <a:p>
            <a:pPr lvl="0">
              <a:lnSpc>
                <a:spcPct val="200000"/>
              </a:lnSpc>
            </a:pPr>
            <a:r>
              <a:rPr lang="en-US" altLang="zh-CN" sz="1800" b="1" dirty="0" smtClean="0">
                <a:solidFill>
                  <a:srgbClr val="C00000"/>
                </a:solidFill>
                <a:latin typeface="Apple Chancery" charset="0"/>
                <a:ea typeface="Apple Chancery" charset="0"/>
                <a:cs typeface="Apple Chancery" charset="0"/>
              </a:rPr>
              <a:t>           </a:t>
            </a:r>
            <a:r>
              <a:rPr lang="zh-CN" sz="2400" b="1" dirty="0" smtClean="0">
                <a:solidFill>
                  <a:srgbClr val="C00000"/>
                </a:solidFill>
                <a:latin typeface="Apple Chancery" charset="0"/>
                <a:ea typeface="Apple Chancery" charset="0"/>
                <a:cs typeface="Apple Chancery" charset="0"/>
              </a:rPr>
              <a:t>【</a:t>
            </a:r>
            <a:r>
              <a:rPr lang="en-US" altLang="zh-CN" sz="2400" b="1" dirty="0" smtClean="0">
                <a:solidFill>
                  <a:srgbClr val="C00000"/>
                </a:solidFill>
                <a:latin typeface="Apple Chancery" charset="0"/>
                <a:ea typeface="Apple Chancery" charset="0"/>
                <a:cs typeface="Apple Chancery" charset="0"/>
              </a:rPr>
              <a:t>Project Uniqueness</a:t>
            </a:r>
            <a:r>
              <a:rPr lang="zh-CN" sz="2400" b="1" dirty="0" smtClean="0">
                <a:solidFill>
                  <a:srgbClr val="C00000"/>
                </a:solidFill>
                <a:latin typeface="Apple Chancery" charset="0"/>
                <a:ea typeface="Apple Chancery" charset="0"/>
                <a:cs typeface="Apple Chancery" charset="0"/>
              </a:rPr>
              <a:t>】 </a:t>
            </a:r>
            <a:endParaRPr lang="zh-CN" sz="2400" b="1" dirty="0">
              <a:solidFill>
                <a:srgbClr val="C00000"/>
              </a:solidFill>
              <a:latin typeface="Apple Chancery" charset="0"/>
              <a:ea typeface="Apple Chancery" charset="0"/>
              <a:cs typeface="Apple Chancery" charset="0"/>
            </a:endParaRPr>
          </a:p>
          <a:p>
            <a:pPr lvl="0" rtl="0">
              <a:lnSpc>
                <a:spcPct val="200000"/>
              </a:lnSpc>
              <a:spcBef>
                <a:spcPts val="0"/>
              </a:spcBef>
              <a:buNone/>
            </a:pPr>
            <a:r>
              <a:rPr lang="en-US" altLang="zh-CN" sz="1600" b="1" dirty="0" smtClean="0">
                <a:solidFill>
                  <a:srgbClr val="C00000"/>
                </a:solidFill>
                <a:latin typeface="Apple Chancery"/>
                <a:ea typeface="Apple Chancery" charset="0"/>
                <a:cs typeface="Apple Chancery"/>
                <a:sym typeface="宋体"/>
              </a:rPr>
              <a:t>Spiritual Dance is an essence pursuing internal motivation that is derived to the Authentic Movement skill by Dance Movement Therapy. It integrates Ballet and Modern dance skills as the outside ( body training). In and out, soul and body, interact with each other, form the new dance form. This project, first art work, discovers culture. </a:t>
            </a:r>
          </a:p>
          <a:p>
            <a:pPr lvl="0" rtl="0">
              <a:lnSpc>
                <a:spcPct val="200000"/>
              </a:lnSpc>
              <a:spcBef>
                <a:spcPts val="0"/>
              </a:spcBef>
              <a:buNone/>
            </a:pPr>
            <a:endParaRPr lang="zh-CN" sz="1600" b="1" dirty="0">
              <a:solidFill>
                <a:srgbClr val="C00000"/>
              </a:solidFill>
              <a:latin typeface="Apple Chancery"/>
              <a:ea typeface="Apple Chancery" charset="0"/>
              <a:cs typeface="Apple Chancery"/>
              <a:sym typeface="宋体"/>
            </a:endParaRPr>
          </a:p>
        </p:txBody>
      </p:sp>
    </p:spTree>
    <p:extLst>
      <p:ext uri="{BB962C8B-B14F-4D97-AF65-F5344CB8AC3E}">
        <p14:creationId xmlns:p14="http://schemas.microsoft.com/office/powerpoint/2010/main" val="647516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 You</a:t>
            </a:r>
            <a:endParaRPr lang="en-US" dirty="0"/>
          </a:p>
        </p:txBody>
      </p:sp>
      <p:sp>
        <p:nvSpPr>
          <p:cNvPr id="3" name="Text Placeholder 2"/>
          <p:cNvSpPr>
            <a:spLocks noGrp="1"/>
          </p:cNvSpPr>
          <p:nvPr>
            <p:ph type="body" idx="1"/>
          </p:nvPr>
        </p:nvSpPr>
        <p:spPr>
          <a:xfrm>
            <a:off x="71217" y="916339"/>
            <a:ext cx="9899199" cy="3416400"/>
          </a:xfrm>
        </p:spPr>
        <p:txBody>
          <a:bodyPr/>
          <a:lstStyle/>
          <a:p>
            <a:pPr marL="0" indent="0">
              <a:buNone/>
            </a:pPr>
            <a:r>
              <a:rPr lang="en-US" sz="1800" dirty="0" smtClean="0"/>
              <a:t>Website:</a:t>
            </a:r>
            <a:endParaRPr lang="en-US" dirty="0" smtClean="0"/>
          </a:p>
          <a:p>
            <a:pPr marL="0" indent="0">
              <a:buNone/>
            </a:pPr>
            <a:r>
              <a:rPr lang="en-US" dirty="0"/>
              <a:t> </a:t>
            </a:r>
            <a:r>
              <a:rPr lang="en-US" dirty="0" smtClean="0"/>
              <a:t>     </a:t>
            </a:r>
            <a:r>
              <a:rPr lang="en-US" dirty="0" err="1" smtClean="0"/>
              <a:t>Nuospiritualart.org</a:t>
            </a:r>
            <a:endParaRPr lang="en-US" dirty="0" smtClean="0"/>
          </a:p>
          <a:p>
            <a:pPr marL="0" indent="0">
              <a:buNone/>
            </a:pPr>
            <a:endParaRPr lang="en-US" dirty="0"/>
          </a:p>
          <a:p>
            <a:pPr marL="0" indent="0">
              <a:buNone/>
            </a:pPr>
            <a:r>
              <a:rPr lang="en-US" dirty="0" smtClean="0"/>
              <a:t>Welcome </a:t>
            </a:r>
          </a:p>
          <a:p>
            <a:pPr marL="0" indent="0">
              <a:buNone/>
            </a:pPr>
            <a:r>
              <a:rPr lang="en-US" smtClean="0"/>
              <a:t> </a:t>
            </a:r>
            <a:r>
              <a:rPr lang="en-US" dirty="0" smtClean="0"/>
              <a:t>C</a:t>
            </a:r>
            <a:r>
              <a:rPr lang="en-US" smtClean="0"/>
              <a:t>ommunication</a:t>
            </a:r>
            <a:endParaRPr lang="en-US" dirty="0" smtClean="0"/>
          </a:p>
          <a:p>
            <a:pPr marL="0" indent="0">
              <a:buNone/>
            </a:pPr>
            <a:r>
              <a:rPr lang="en-US" dirty="0"/>
              <a:t> </a:t>
            </a:r>
            <a:endParaRPr lang="en-US" dirty="0" smtClean="0"/>
          </a:p>
          <a:p>
            <a:pPr marL="0" indent="0">
              <a:buNone/>
            </a:pPr>
            <a:r>
              <a:rPr lang="en-US" dirty="0" smtClean="0"/>
              <a:t>       </a:t>
            </a:r>
          </a:p>
          <a:p>
            <a:pPr marL="0" indent="0">
              <a:buNone/>
            </a:pPr>
            <a:endParaRPr lang="en-US" dirty="0" smtClean="0"/>
          </a:p>
          <a:p>
            <a:endParaRPr lang="en-US" dirty="0"/>
          </a:p>
        </p:txBody>
      </p:sp>
      <p:pic>
        <p:nvPicPr>
          <p:cNvPr id="10" name="Picture 9" descr="th.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993" y="2314352"/>
            <a:ext cx="4890252" cy="2658539"/>
          </a:xfrm>
          <a:prstGeom prst="rect">
            <a:avLst/>
          </a:prstGeom>
        </p:spPr>
      </p:pic>
    </p:spTree>
    <p:extLst>
      <p:ext uri="{BB962C8B-B14F-4D97-AF65-F5344CB8AC3E}">
        <p14:creationId xmlns:p14="http://schemas.microsoft.com/office/powerpoint/2010/main" val="2392979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361</TotalTime>
  <Words>321</Words>
  <Application>Microsoft Macintosh PowerPoint</Application>
  <PresentationFormat>On-screen Show (16:9)</PresentationFormat>
  <Paragraphs>42</Paragraphs>
  <Slides>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Apple Chancery</vt:lpstr>
      <vt:lpstr>Arial</vt:lpstr>
      <vt:lpstr>Baskerville</vt:lpstr>
      <vt:lpstr>Calibri</vt:lpstr>
      <vt:lpstr>宋体</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42</cp:revision>
  <dcterms:modified xsi:type="dcterms:W3CDTF">2017-07-02T03:44:12Z</dcterms:modified>
</cp:coreProperties>
</file>